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4" r:id="rId17"/>
    <p:sldId id="271" r:id="rId18"/>
    <p:sldId id="272" r:id="rId19"/>
    <p:sldId id="273" r:id="rId20"/>
    <p:sldId id="274" r:id="rId21"/>
    <p:sldId id="275" r:id="rId22"/>
    <p:sldId id="276" r:id="rId23"/>
    <p:sldId id="277" r:id="rId24"/>
    <p:sldId id="278" r:id="rId25"/>
    <p:sldId id="279" r:id="rId26"/>
    <p:sldId id="305"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2" r:id="rId45"/>
    <p:sldId id="297" r:id="rId46"/>
    <p:sldId id="298" r:id="rId47"/>
    <p:sldId id="299" r:id="rId48"/>
    <p:sldId id="300" r:id="rId49"/>
    <p:sldId id="301" r:id="rId50"/>
    <p:sldId id="306" r:id="rId51"/>
    <p:sldId id="307" r:id="rId52"/>
    <p:sldId id="308" r:id="rId53"/>
    <p:sldId id="309" r:id="rId54"/>
    <p:sldId id="310" r:id="rId55"/>
    <p:sldId id="311" r:id="rId56"/>
    <p:sldId id="312" r:id="rId57"/>
    <p:sldId id="313" r:id="rId58"/>
    <p:sldId id="314" r:id="rId59"/>
    <p:sldId id="315" r:id="rId60"/>
    <p:sldId id="303" r:id="rId6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60"/>
  </p:normalViewPr>
  <p:slideViewPr>
    <p:cSldViewPr>
      <p:cViewPr varScale="1">
        <p:scale>
          <a:sx n="68" d="100"/>
          <a:sy n="68" d="100"/>
        </p:scale>
        <p:origin x="-570"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40739" y="327405"/>
            <a:ext cx="7462520"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4607A"/>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4607A"/>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4607A"/>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69772"/>
            <a:ext cx="1469389" cy="513715"/>
          </a:xfrm>
          <a:prstGeom prst="rect">
            <a:avLst/>
          </a:prstGeom>
        </p:spPr>
        <p:txBody>
          <a:bodyPr wrap="square" lIns="0" tIns="0" rIns="0" bIns="0">
            <a:spAutoFit/>
          </a:bodyPr>
          <a:lstStyle>
            <a:lvl1pPr>
              <a:defRPr sz="3200" b="0" i="0">
                <a:solidFill>
                  <a:srgbClr val="04607A"/>
                </a:solidFill>
                <a:latin typeface="Times New Roman"/>
                <a:cs typeface="Times New Roman"/>
              </a:defRPr>
            </a:lvl1pPr>
          </a:lstStyle>
          <a:p>
            <a:endParaRPr/>
          </a:p>
        </p:txBody>
      </p:sp>
      <p:sp>
        <p:nvSpPr>
          <p:cNvPr id="3" name="Holder 3"/>
          <p:cNvSpPr>
            <a:spLocks noGrp="1"/>
          </p:cNvSpPr>
          <p:nvPr>
            <p:ph type="body" idx="1"/>
          </p:nvPr>
        </p:nvSpPr>
        <p:spPr>
          <a:xfrm>
            <a:off x="208660" y="1423161"/>
            <a:ext cx="8726678" cy="4058285"/>
          </a:xfrm>
          <a:prstGeom prst="rect">
            <a:avLst/>
          </a:prstGeom>
        </p:spPr>
        <p:txBody>
          <a:bodyPr wrap="square" lIns="0" tIns="0" rIns="0" bIns="0">
            <a:spAutoFit/>
          </a:bodyPr>
          <a:lstStyle>
            <a:lvl1pPr>
              <a:defRPr sz="2800" b="0" i="0">
                <a:solidFill>
                  <a:schemeClr val="tx1"/>
                </a:solidFill>
                <a:latin typeface="Georgia"/>
                <a:cs typeface="Georg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2.png"/><Relationship Id="rId7"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1.png"/><Relationship Id="rId5" Type="http://schemas.openxmlformats.org/officeDocument/2006/relationships/image" Target="../media/image8.png"/><Relationship Id="rId10" Type="http://schemas.openxmlformats.org/officeDocument/2006/relationships/image" Target="../media/image70.png"/><Relationship Id="rId4" Type="http://schemas.openxmlformats.org/officeDocument/2006/relationships/image" Target="../media/image3.png"/><Relationship Id="rId9"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3358896" y="2825495"/>
            <a:ext cx="5042915" cy="423672"/>
          </a:xfrm>
          <a:prstGeom prst="rect">
            <a:avLst/>
          </a:prstGeom>
          <a:blipFill>
            <a:blip r:embed="rId7" cstate="print"/>
            <a:stretch>
              <a:fillRect/>
            </a:stretch>
          </a:blipFill>
        </p:spPr>
        <p:txBody>
          <a:bodyPr wrap="square" lIns="0" tIns="0" rIns="0" bIns="0" rtlCol="0"/>
          <a:lstStyle/>
          <a:p>
            <a:endParaRPr/>
          </a:p>
        </p:txBody>
      </p:sp>
      <p:sp>
        <p:nvSpPr>
          <p:cNvPr id="10" name="Title 9"/>
          <p:cNvSpPr>
            <a:spLocks noGrp="1"/>
          </p:cNvSpPr>
          <p:nvPr>
            <p:ph type="title"/>
          </p:nvPr>
        </p:nvSpPr>
        <p:spPr>
          <a:xfrm>
            <a:off x="444500" y="469772"/>
            <a:ext cx="1469389" cy="492443"/>
          </a:xfrm>
        </p:spPr>
        <p:txBody>
          <a:bodyPr/>
          <a:lstStyle/>
          <a:p>
            <a:r>
              <a:rPr lang="en-US" dirty="0"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793800" y="1160525"/>
            <a:ext cx="8362950" cy="543560"/>
          </a:xfrm>
          <a:prstGeom prst="rect">
            <a:avLst/>
          </a:prstGeom>
        </p:spPr>
        <p:txBody>
          <a:bodyPr vert="horz" wrap="square" lIns="0" tIns="12065" rIns="0" bIns="0" rtlCol="0">
            <a:spAutoFit/>
          </a:bodyPr>
          <a:lstStyle/>
          <a:p>
            <a:pPr marL="12700">
              <a:lnSpc>
                <a:spcPct val="100000"/>
              </a:lnSpc>
              <a:spcBef>
                <a:spcPts val="95"/>
              </a:spcBef>
              <a:tabLst>
                <a:tab pos="8349615" algn="l"/>
              </a:tabLst>
            </a:pPr>
            <a:r>
              <a:rPr sz="3400" spc="-420" dirty="0"/>
              <a:t>N</a:t>
            </a:r>
            <a:r>
              <a:rPr sz="3400" u="sng" spc="-420" dirty="0">
                <a:uFill>
                  <a:solidFill>
                    <a:srgbClr val="000000"/>
                  </a:solidFill>
                </a:uFill>
              </a:rPr>
              <a:t>eeds,  </a:t>
            </a:r>
            <a:r>
              <a:rPr sz="3400" u="sng" spc="-355" dirty="0">
                <a:uFill>
                  <a:solidFill>
                    <a:srgbClr val="000000"/>
                  </a:solidFill>
                </a:uFill>
              </a:rPr>
              <a:t>Wants, </a:t>
            </a:r>
            <a:r>
              <a:rPr sz="3400" u="sng" spc="-270" dirty="0">
                <a:uFill>
                  <a:solidFill>
                    <a:srgbClr val="000000"/>
                  </a:solidFill>
                </a:uFill>
              </a:rPr>
              <a:t>and</a:t>
            </a:r>
            <a:r>
              <a:rPr sz="3400" u="sng" spc="-459" dirty="0">
                <a:uFill>
                  <a:solidFill>
                    <a:srgbClr val="000000"/>
                  </a:solidFill>
                </a:uFill>
              </a:rPr>
              <a:t> </a:t>
            </a:r>
            <a:r>
              <a:rPr sz="3400" u="sng" spc="-400" dirty="0">
                <a:uFill>
                  <a:solidFill>
                    <a:srgbClr val="000000"/>
                  </a:solidFill>
                </a:uFill>
              </a:rPr>
              <a:t>Demands	</a:t>
            </a:r>
            <a:endParaRPr sz="3400"/>
          </a:p>
        </p:txBody>
      </p:sp>
      <p:sp>
        <p:nvSpPr>
          <p:cNvPr id="9" name="object 9"/>
          <p:cNvSpPr txBox="1"/>
          <p:nvPr/>
        </p:nvSpPr>
        <p:spPr>
          <a:xfrm>
            <a:off x="1069644" y="1741169"/>
            <a:ext cx="7802880" cy="3615690"/>
          </a:xfrm>
          <a:prstGeom prst="rect">
            <a:avLst/>
          </a:prstGeom>
        </p:spPr>
        <p:txBody>
          <a:bodyPr vert="horz" wrap="square" lIns="0" tIns="93345" rIns="0" bIns="0" rtlCol="0">
            <a:spAutoFit/>
          </a:bodyPr>
          <a:lstStyle/>
          <a:p>
            <a:pPr marL="286385" marR="311785" indent="-274320">
              <a:lnSpc>
                <a:spcPts val="2700"/>
              </a:lnSpc>
              <a:spcBef>
                <a:spcPts val="735"/>
              </a:spcBef>
            </a:pPr>
            <a:r>
              <a:rPr sz="2800" i="1" spc="-170" dirty="0">
                <a:latin typeface="Georgia"/>
                <a:cs typeface="Georgia"/>
              </a:rPr>
              <a:t>Need: </a:t>
            </a:r>
            <a:r>
              <a:rPr sz="2800" spc="-45" dirty="0">
                <a:latin typeface="Georgia"/>
                <a:cs typeface="Georgia"/>
              </a:rPr>
              <a:t>S</a:t>
            </a:r>
            <a:r>
              <a:rPr sz="2400" spc="-45" dirty="0">
                <a:latin typeface="Georgia"/>
                <a:cs typeface="Georgia"/>
              </a:rPr>
              <a:t>tate </a:t>
            </a:r>
            <a:r>
              <a:rPr sz="2400" spc="-20" dirty="0">
                <a:latin typeface="Georgia"/>
                <a:cs typeface="Georgia"/>
              </a:rPr>
              <a:t>of </a:t>
            </a:r>
            <a:r>
              <a:rPr sz="2400" spc="-15" dirty="0">
                <a:latin typeface="Georgia"/>
                <a:cs typeface="Georgia"/>
              </a:rPr>
              <a:t>felt </a:t>
            </a:r>
            <a:r>
              <a:rPr sz="2400" spc="-30" dirty="0">
                <a:latin typeface="Georgia"/>
                <a:cs typeface="Georgia"/>
              </a:rPr>
              <a:t>deprivation </a:t>
            </a:r>
            <a:r>
              <a:rPr sz="2400" spc="-20" dirty="0">
                <a:latin typeface="Georgia"/>
                <a:cs typeface="Georgia"/>
              </a:rPr>
              <a:t>including </a:t>
            </a:r>
            <a:r>
              <a:rPr sz="2400" spc="-35" dirty="0">
                <a:latin typeface="Georgia"/>
                <a:cs typeface="Georgia"/>
              </a:rPr>
              <a:t>physical, </a:t>
            </a:r>
            <a:r>
              <a:rPr sz="2400" spc="-25" dirty="0">
                <a:latin typeface="Georgia"/>
                <a:cs typeface="Georgia"/>
              </a:rPr>
              <a:t>social,  </a:t>
            </a:r>
            <a:r>
              <a:rPr sz="2400" spc="-35" dirty="0">
                <a:latin typeface="Georgia"/>
                <a:cs typeface="Georgia"/>
              </a:rPr>
              <a:t>and </a:t>
            </a:r>
            <a:r>
              <a:rPr sz="2400" spc="-30" dirty="0">
                <a:latin typeface="Georgia"/>
                <a:cs typeface="Georgia"/>
              </a:rPr>
              <a:t>individual</a:t>
            </a:r>
            <a:r>
              <a:rPr sz="2400" spc="45" dirty="0">
                <a:latin typeface="Georgia"/>
                <a:cs typeface="Georgia"/>
              </a:rPr>
              <a:t> </a:t>
            </a:r>
            <a:r>
              <a:rPr sz="2400" spc="-40" dirty="0">
                <a:latin typeface="Georgia"/>
                <a:cs typeface="Georgia"/>
              </a:rPr>
              <a:t>needs.</a:t>
            </a:r>
            <a:endParaRPr sz="2400">
              <a:latin typeface="Georgia"/>
              <a:cs typeface="Georgia"/>
            </a:endParaRPr>
          </a:p>
          <a:p>
            <a:pPr marL="286385" indent="-274320">
              <a:lnSpc>
                <a:spcPct val="100000"/>
              </a:lnSpc>
              <a:spcBef>
                <a:spcPts val="229"/>
              </a:spcBef>
              <a:buClr>
                <a:srgbClr val="0AD0D9"/>
              </a:buClr>
              <a:buSzPct val="93750"/>
              <a:buFont typeface="Arial"/>
              <a:buChar char=""/>
              <a:tabLst>
                <a:tab pos="287020" algn="l"/>
              </a:tabLst>
            </a:pPr>
            <a:r>
              <a:rPr sz="2400" spc="-40" dirty="0">
                <a:latin typeface="Georgia"/>
                <a:cs typeface="Georgia"/>
              </a:rPr>
              <a:t>Physical </a:t>
            </a:r>
            <a:r>
              <a:rPr sz="2400" spc="-50" dirty="0">
                <a:latin typeface="Georgia"/>
                <a:cs typeface="Georgia"/>
              </a:rPr>
              <a:t>needs: </a:t>
            </a:r>
            <a:r>
              <a:rPr sz="2400" spc="-60" dirty="0">
                <a:latin typeface="Georgia"/>
                <a:cs typeface="Georgia"/>
              </a:rPr>
              <a:t>Food, </a:t>
            </a:r>
            <a:r>
              <a:rPr sz="2400" spc="-15" dirty="0">
                <a:latin typeface="Georgia"/>
                <a:cs typeface="Georgia"/>
              </a:rPr>
              <a:t>clothing, </a:t>
            </a:r>
            <a:r>
              <a:rPr sz="2400" spc="-55" dirty="0">
                <a:latin typeface="Georgia"/>
                <a:cs typeface="Georgia"/>
              </a:rPr>
              <a:t>shelter,</a:t>
            </a:r>
            <a:r>
              <a:rPr sz="2400" spc="145" dirty="0">
                <a:latin typeface="Georgia"/>
                <a:cs typeface="Georgia"/>
              </a:rPr>
              <a:t> </a:t>
            </a:r>
            <a:r>
              <a:rPr sz="2400" spc="-35" dirty="0">
                <a:latin typeface="Georgia"/>
                <a:cs typeface="Georgia"/>
              </a:rPr>
              <a:t>safety</a:t>
            </a:r>
            <a:endParaRPr sz="2400">
              <a:latin typeface="Georgia"/>
              <a:cs typeface="Georgia"/>
            </a:endParaRPr>
          </a:p>
          <a:p>
            <a:pPr marL="286385" indent="-274320">
              <a:lnSpc>
                <a:spcPct val="100000"/>
              </a:lnSpc>
              <a:spcBef>
                <a:spcPts val="290"/>
              </a:spcBef>
              <a:buClr>
                <a:srgbClr val="0AD0D9"/>
              </a:buClr>
              <a:buSzPct val="93750"/>
              <a:buFont typeface="Arial"/>
              <a:buChar char=""/>
              <a:tabLst>
                <a:tab pos="287020" algn="l"/>
              </a:tabLst>
            </a:pPr>
            <a:r>
              <a:rPr sz="2400" spc="-35" dirty="0">
                <a:latin typeface="Georgia"/>
                <a:cs typeface="Georgia"/>
              </a:rPr>
              <a:t>Social </a:t>
            </a:r>
            <a:r>
              <a:rPr sz="2400" spc="-45" dirty="0">
                <a:latin typeface="Georgia"/>
                <a:cs typeface="Georgia"/>
              </a:rPr>
              <a:t>needs: </a:t>
            </a:r>
            <a:r>
              <a:rPr sz="2400" spc="-35" dirty="0">
                <a:latin typeface="Georgia"/>
                <a:cs typeface="Georgia"/>
              </a:rPr>
              <a:t>Belonging,</a:t>
            </a:r>
            <a:r>
              <a:rPr sz="2400" spc="114" dirty="0">
                <a:latin typeface="Georgia"/>
                <a:cs typeface="Georgia"/>
              </a:rPr>
              <a:t> </a:t>
            </a:r>
            <a:r>
              <a:rPr sz="2400" spc="-20" dirty="0">
                <a:latin typeface="Georgia"/>
                <a:cs typeface="Georgia"/>
              </a:rPr>
              <a:t>affection</a:t>
            </a:r>
            <a:endParaRPr sz="2400">
              <a:latin typeface="Georgia"/>
              <a:cs typeface="Georgia"/>
            </a:endParaRPr>
          </a:p>
          <a:p>
            <a:pPr marL="286385" indent="-274320">
              <a:lnSpc>
                <a:spcPct val="100000"/>
              </a:lnSpc>
              <a:spcBef>
                <a:spcPts val="285"/>
              </a:spcBef>
              <a:buClr>
                <a:srgbClr val="0AD0D9"/>
              </a:buClr>
              <a:buSzPct val="93750"/>
              <a:buFont typeface="Arial"/>
              <a:buChar char=""/>
              <a:tabLst>
                <a:tab pos="287020" algn="l"/>
              </a:tabLst>
            </a:pPr>
            <a:r>
              <a:rPr sz="2400" spc="-40" dirty="0">
                <a:latin typeface="Georgia"/>
                <a:cs typeface="Georgia"/>
              </a:rPr>
              <a:t>Individual </a:t>
            </a:r>
            <a:r>
              <a:rPr sz="2400" spc="-50" dirty="0">
                <a:latin typeface="Georgia"/>
                <a:cs typeface="Georgia"/>
              </a:rPr>
              <a:t>needs: </a:t>
            </a:r>
            <a:r>
              <a:rPr sz="2400" spc="-45" dirty="0">
                <a:latin typeface="Georgia"/>
                <a:cs typeface="Georgia"/>
              </a:rPr>
              <a:t>Learning, </a:t>
            </a:r>
            <a:r>
              <a:rPr sz="2400" spc="-30" dirty="0">
                <a:latin typeface="Georgia"/>
                <a:cs typeface="Georgia"/>
              </a:rPr>
              <a:t>knowledge,</a:t>
            </a:r>
            <a:r>
              <a:rPr sz="2400" spc="220" dirty="0">
                <a:latin typeface="Georgia"/>
                <a:cs typeface="Georgia"/>
              </a:rPr>
              <a:t> </a:t>
            </a:r>
            <a:r>
              <a:rPr sz="2400" spc="-40" dirty="0">
                <a:latin typeface="Georgia"/>
                <a:cs typeface="Georgia"/>
              </a:rPr>
              <a:t>self-expression</a:t>
            </a:r>
            <a:endParaRPr sz="2400">
              <a:latin typeface="Georgia"/>
              <a:cs typeface="Georgia"/>
            </a:endParaRPr>
          </a:p>
          <a:p>
            <a:pPr marL="286385" marR="5080" indent="-274320">
              <a:lnSpc>
                <a:spcPts val="3030"/>
              </a:lnSpc>
              <a:spcBef>
                <a:spcPts val="685"/>
              </a:spcBef>
            </a:pPr>
            <a:r>
              <a:rPr sz="2800" i="1" spc="-140" dirty="0">
                <a:latin typeface="Georgia"/>
                <a:cs typeface="Georgia"/>
              </a:rPr>
              <a:t>Want: </a:t>
            </a:r>
            <a:r>
              <a:rPr sz="2800" spc="-95" dirty="0">
                <a:latin typeface="Georgia"/>
                <a:cs typeface="Georgia"/>
              </a:rPr>
              <a:t>Form </a:t>
            </a:r>
            <a:r>
              <a:rPr sz="2800" spc="-15" dirty="0">
                <a:latin typeface="Georgia"/>
                <a:cs typeface="Georgia"/>
              </a:rPr>
              <a:t>that </a:t>
            </a:r>
            <a:r>
              <a:rPr sz="2800" spc="-70" dirty="0">
                <a:latin typeface="Georgia"/>
                <a:cs typeface="Georgia"/>
              </a:rPr>
              <a:t>a </a:t>
            </a:r>
            <a:r>
              <a:rPr sz="2800" spc="-35" dirty="0">
                <a:latin typeface="Georgia"/>
                <a:cs typeface="Georgia"/>
              </a:rPr>
              <a:t>human </a:t>
            </a:r>
            <a:r>
              <a:rPr sz="2800" spc="-20" dirty="0">
                <a:latin typeface="Georgia"/>
                <a:cs typeface="Georgia"/>
              </a:rPr>
              <a:t>need </a:t>
            </a:r>
            <a:r>
              <a:rPr sz="2800" spc="-50" dirty="0">
                <a:latin typeface="Georgia"/>
                <a:cs typeface="Georgia"/>
              </a:rPr>
              <a:t>takes, </a:t>
            </a:r>
            <a:r>
              <a:rPr sz="2800" spc="-75" dirty="0">
                <a:latin typeface="Georgia"/>
                <a:cs typeface="Georgia"/>
              </a:rPr>
              <a:t>as </a:t>
            </a:r>
            <a:r>
              <a:rPr sz="2800" spc="-40" dirty="0">
                <a:latin typeface="Georgia"/>
                <a:cs typeface="Georgia"/>
              </a:rPr>
              <a:t>shaped </a:t>
            </a:r>
            <a:r>
              <a:rPr sz="2800" spc="-35" dirty="0">
                <a:latin typeface="Georgia"/>
                <a:cs typeface="Georgia"/>
              </a:rPr>
              <a:t>by  </a:t>
            </a:r>
            <a:r>
              <a:rPr sz="2800" spc="-25" dirty="0">
                <a:latin typeface="Georgia"/>
                <a:cs typeface="Georgia"/>
              </a:rPr>
              <a:t>culture </a:t>
            </a:r>
            <a:r>
              <a:rPr sz="2800" spc="-40" dirty="0">
                <a:latin typeface="Georgia"/>
                <a:cs typeface="Georgia"/>
              </a:rPr>
              <a:t>and </a:t>
            </a:r>
            <a:r>
              <a:rPr sz="2800" spc="-35" dirty="0">
                <a:latin typeface="Georgia"/>
                <a:cs typeface="Georgia"/>
              </a:rPr>
              <a:t>individual</a:t>
            </a:r>
            <a:r>
              <a:rPr sz="2800" spc="-55" dirty="0">
                <a:latin typeface="Georgia"/>
                <a:cs typeface="Georgia"/>
              </a:rPr>
              <a:t> </a:t>
            </a:r>
            <a:r>
              <a:rPr sz="2800" spc="-60" dirty="0">
                <a:latin typeface="Georgia"/>
                <a:cs typeface="Georgia"/>
              </a:rPr>
              <a:t>personality.</a:t>
            </a:r>
            <a:endParaRPr sz="2800">
              <a:latin typeface="Georgia"/>
              <a:cs typeface="Georgia"/>
            </a:endParaRPr>
          </a:p>
          <a:p>
            <a:pPr>
              <a:lnSpc>
                <a:spcPct val="100000"/>
              </a:lnSpc>
              <a:spcBef>
                <a:spcPts val="25"/>
              </a:spcBef>
            </a:pPr>
            <a:endParaRPr sz="2550">
              <a:latin typeface="Georgia"/>
              <a:cs typeface="Georgia"/>
            </a:endParaRPr>
          </a:p>
          <a:p>
            <a:pPr marL="286385" indent="-274320">
              <a:lnSpc>
                <a:spcPct val="100000"/>
              </a:lnSpc>
              <a:buClr>
                <a:srgbClr val="0AD0D9"/>
              </a:buClr>
              <a:buSzPct val="94230"/>
              <a:buFont typeface="Arial"/>
              <a:buChar char=""/>
              <a:tabLst>
                <a:tab pos="287020" algn="l"/>
              </a:tabLst>
            </a:pPr>
            <a:r>
              <a:rPr sz="2600" spc="-40" dirty="0">
                <a:latin typeface="Georgia"/>
                <a:cs typeface="Georgia"/>
              </a:rPr>
              <a:t>Wants </a:t>
            </a:r>
            <a:r>
              <a:rPr sz="2600" spc="-240" dirty="0">
                <a:latin typeface="Georgia"/>
                <a:cs typeface="Georgia"/>
              </a:rPr>
              <a:t>+ </a:t>
            </a:r>
            <a:r>
              <a:rPr sz="2600" spc="-50" dirty="0">
                <a:latin typeface="Georgia"/>
                <a:cs typeface="Georgia"/>
              </a:rPr>
              <a:t>Buying </a:t>
            </a:r>
            <a:r>
              <a:rPr sz="2600" spc="-70" dirty="0">
                <a:latin typeface="Georgia"/>
                <a:cs typeface="Georgia"/>
              </a:rPr>
              <a:t>Power </a:t>
            </a:r>
            <a:r>
              <a:rPr sz="2600" spc="-240" dirty="0">
                <a:latin typeface="Georgia"/>
                <a:cs typeface="Georgia"/>
              </a:rPr>
              <a:t>=</a:t>
            </a:r>
            <a:r>
              <a:rPr sz="2600" spc="-75" dirty="0">
                <a:latin typeface="Georgia"/>
                <a:cs typeface="Georgia"/>
              </a:rPr>
              <a:t> </a:t>
            </a:r>
            <a:r>
              <a:rPr sz="2600" i="1" spc="-100" dirty="0">
                <a:latin typeface="Georgia"/>
                <a:cs typeface="Georgia"/>
              </a:rPr>
              <a:t>Demand</a:t>
            </a:r>
            <a:endParaRPr sz="2600">
              <a:latin typeface="Georgia"/>
              <a:cs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2700" y="700481"/>
            <a:ext cx="4224020" cy="711835"/>
          </a:xfrm>
          <a:prstGeom prst="rect">
            <a:avLst/>
          </a:prstGeom>
        </p:spPr>
        <p:txBody>
          <a:bodyPr vert="horz" wrap="square" lIns="0" tIns="12700" rIns="0" bIns="0" rtlCol="0">
            <a:spAutoFit/>
          </a:bodyPr>
          <a:lstStyle/>
          <a:p>
            <a:pPr marL="12700">
              <a:lnSpc>
                <a:spcPct val="100000"/>
              </a:lnSpc>
              <a:spcBef>
                <a:spcPts val="100"/>
              </a:spcBef>
            </a:pPr>
            <a:r>
              <a:rPr sz="4500" spc="-495" dirty="0"/>
              <a:t>Need/ </a:t>
            </a:r>
            <a:r>
              <a:rPr sz="4500" spc="-480" dirty="0"/>
              <a:t>Want</a:t>
            </a:r>
            <a:r>
              <a:rPr sz="4500" spc="-235" dirty="0"/>
              <a:t> </a:t>
            </a:r>
            <a:r>
              <a:rPr sz="4500" spc="-450" dirty="0"/>
              <a:t>Fulfillment</a:t>
            </a:r>
            <a:endParaRPr sz="4500"/>
          </a:p>
        </p:txBody>
      </p:sp>
      <p:grpSp>
        <p:nvGrpSpPr>
          <p:cNvPr id="9" name="object 9"/>
          <p:cNvGrpSpPr/>
          <p:nvPr/>
        </p:nvGrpSpPr>
        <p:grpSpPr>
          <a:xfrm>
            <a:off x="-4572" y="1839467"/>
            <a:ext cx="8239125" cy="4291965"/>
            <a:chOff x="-4572" y="1839467"/>
            <a:chExt cx="8239125" cy="4291965"/>
          </a:xfrm>
        </p:grpSpPr>
        <p:sp>
          <p:nvSpPr>
            <p:cNvPr id="10" name="object 10"/>
            <p:cNvSpPr/>
            <p:nvPr/>
          </p:nvSpPr>
          <p:spPr>
            <a:xfrm>
              <a:off x="0" y="1844039"/>
              <a:ext cx="8229600" cy="4282440"/>
            </a:xfrm>
            <a:custGeom>
              <a:avLst/>
              <a:gdLst/>
              <a:ahLst/>
              <a:cxnLst/>
              <a:rect l="l" t="t" r="r" b="b"/>
              <a:pathLst>
                <a:path w="8229600" h="4282440">
                  <a:moveTo>
                    <a:pt x="8229600" y="0"/>
                  </a:moveTo>
                  <a:lnTo>
                    <a:pt x="0" y="0"/>
                  </a:lnTo>
                  <a:lnTo>
                    <a:pt x="0" y="4282440"/>
                  </a:lnTo>
                  <a:lnTo>
                    <a:pt x="8229600" y="4282440"/>
                  </a:lnTo>
                  <a:lnTo>
                    <a:pt x="8229600" y="0"/>
                  </a:lnTo>
                  <a:close/>
                </a:path>
              </a:pathLst>
            </a:custGeom>
            <a:solidFill>
              <a:srgbClr val="FFFFFF"/>
            </a:solidFill>
          </p:spPr>
          <p:txBody>
            <a:bodyPr wrap="square" lIns="0" tIns="0" rIns="0" bIns="0" rtlCol="0"/>
            <a:lstStyle/>
            <a:p>
              <a:endParaRPr/>
            </a:p>
          </p:txBody>
        </p:sp>
        <p:sp>
          <p:nvSpPr>
            <p:cNvPr id="11" name="object 11"/>
            <p:cNvSpPr/>
            <p:nvPr/>
          </p:nvSpPr>
          <p:spPr>
            <a:xfrm>
              <a:off x="0" y="1844039"/>
              <a:ext cx="8229600" cy="4282440"/>
            </a:xfrm>
            <a:custGeom>
              <a:avLst/>
              <a:gdLst/>
              <a:ahLst/>
              <a:cxnLst/>
              <a:rect l="l" t="t" r="r" b="b"/>
              <a:pathLst>
                <a:path w="8229600" h="4282440">
                  <a:moveTo>
                    <a:pt x="0" y="4282440"/>
                  </a:moveTo>
                  <a:lnTo>
                    <a:pt x="8229600" y="4282440"/>
                  </a:lnTo>
                  <a:lnTo>
                    <a:pt x="8229600" y="0"/>
                  </a:lnTo>
                  <a:lnTo>
                    <a:pt x="0" y="0"/>
                  </a:lnTo>
                  <a:lnTo>
                    <a:pt x="0" y="4282440"/>
                  </a:lnTo>
                  <a:close/>
                </a:path>
              </a:pathLst>
            </a:custGeom>
            <a:ln w="9144">
              <a:solidFill>
                <a:srgbClr val="000000"/>
              </a:solidFill>
            </a:ln>
          </p:spPr>
          <p:txBody>
            <a:bodyPr wrap="square" lIns="0" tIns="0" rIns="0" bIns="0" rtlCol="0"/>
            <a:lstStyle/>
            <a:p>
              <a:endParaRPr/>
            </a:p>
          </p:txBody>
        </p:sp>
      </p:grpSp>
      <p:sp>
        <p:nvSpPr>
          <p:cNvPr id="12" name="object 12"/>
          <p:cNvSpPr txBox="1"/>
          <p:nvPr/>
        </p:nvSpPr>
        <p:spPr>
          <a:xfrm>
            <a:off x="78739" y="1855469"/>
            <a:ext cx="7347584" cy="4101465"/>
          </a:xfrm>
          <a:prstGeom prst="rect">
            <a:avLst/>
          </a:prstGeom>
        </p:spPr>
        <p:txBody>
          <a:bodyPr vert="horz" wrap="square" lIns="0" tIns="12065" rIns="0" bIns="0" rtlCol="0">
            <a:spAutoFit/>
          </a:bodyPr>
          <a:lstStyle/>
          <a:p>
            <a:pPr marL="287020" marR="31115" indent="-274320">
              <a:lnSpc>
                <a:spcPct val="100000"/>
              </a:lnSpc>
              <a:spcBef>
                <a:spcPts val="95"/>
              </a:spcBef>
            </a:pPr>
            <a:r>
              <a:rPr sz="2800" spc="-45" dirty="0">
                <a:latin typeface="Georgia"/>
                <a:cs typeface="Georgia"/>
              </a:rPr>
              <a:t>Needs </a:t>
            </a:r>
            <a:r>
              <a:rPr sz="2800" spc="-100" dirty="0">
                <a:latin typeface="Georgia"/>
                <a:cs typeface="Georgia"/>
              </a:rPr>
              <a:t>&amp; </a:t>
            </a:r>
            <a:r>
              <a:rPr sz="2800" spc="-40" dirty="0">
                <a:latin typeface="Georgia"/>
                <a:cs typeface="Georgia"/>
              </a:rPr>
              <a:t>wants </a:t>
            </a:r>
            <a:r>
              <a:rPr sz="2800" spc="-70" dirty="0">
                <a:latin typeface="Georgia"/>
                <a:cs typeface="Georgia"/>
              </a:rPr>
              <a:t>are </a:t>
            </a:r>
            <a:r>
              <a:rPr sz="2800" spc="-25" dirty="0">
                <a:latin typeface="Georgia"/>
                <a:cs typeface="Georgia"/>
              </a:rPr>
              <a:t>fulfilled </a:t>
            </a:r>
            <a:r>
              <a:rPr sz="2800" spc="-30" dirty="0">
                <a:latin typeface="Georgia"/>
                <a:cs typeface="Georgia"/>
              </a:rPr>
              <a:t>through </a:t>
            </a:r>
            <a:r>
              <a:rPr sz="2800" spc="-70" dirty="0">
                <a:latin typeface="Georgia"/>
                <a:cs typeface="Georgia"/>
              </a:rPr>
              <a:t>a </a:t>
            </a:r>
            <a:r>
              <a:rPr sz="2800" i="1" spc="-125" dirty="0">
                <a:latin typeface="Georgia"/>
                <a:cs typeface="Georgia"/>
              </a:rPr>
              <a:t>Marketing  Offering:</a:t>
            </a:r>
            <a:endParaRPr sz="2800">
              <a:latin typeface="Georgia"/>
              <a:cs typeface="Georgia"/>
            </a:endParaRPr>
          </a:p>
          <a:p>
            <a:pPr marL="287020" indent="-274320">
              <a:lnSpc>
                <a:spcPct val="100000"/>
              </a:lnSpc>
              <a:spcBef>
                <a:spcPts val="670"/>
              </a:spcBef>
              <a:buClr>
                <a:srgbClr val="0AD0D9"/>
              </a:buClr>
              <a:buSzPct val="94642"/>
              <a:buFont typeface="Arial"/>
              <a:buChar char=""/>
              <a:tabLst>
                <a:tab pos="287020" algn="l"/>
              </a:tabLst>
            </a:pPr>
            <a:r>
              <a:rPr sz="2800" spc="-50" dirty="0">
                <a:latin typeface="Georgia"/>
                <a:cs typeface="Georgia"/>
              </a:rPr>
              <a:t>Products:</a:t>
            </a:r>
            <a:endParaRPr sz="2800">
              <a:latin typeface="Georgia"/>
              <a:cs typeface="Georgia"/>
            </a:endParaRPr>
          </a:p>
          <a:p>
            <a:pPr marL="652780" lvl="1" indent="-247015">
              <a:lnSpc>
                <a:spcPct val="100000"/>
              </a:lnSpc>
              <a:spcBef>
                <a:spcPts val="605"/>
              </a:spcBef>
              <a:buClr>
                <a:srgbClr val="0E6EC5"/>
              </a:buClr>
              <a:buSzPct val="85416"/>
              <a:buFont typeface="Arial"/>
              <a:buChar char=""/>
              <a:tabLst>
                <a:tab pos="652780" algn="l"/>
              </a:tabLst>
            </a:pPr>
            <a:r>
              <a:rPr sz="2400" spc="-55" dirty="0">
                <a:latin typeface="Georgia"/>
                <a:cs typeface="Georgia"/>
              </a:rPr>
              <a:t>Persons, </a:t>
            </a:r>
            <a:r>
              <a:rPr sz="2400" spc="-40" dirty="0">
                <a:latin typeface="Georgia"/>
                <a:cs typeface="Georgia"/>
              </a:rPr>
              <a:t>places, </a:t>
            </a:r>
            <a:r>
              <a:rPr sz="2400" spc="-25" dirty="0">
                <a:latin typeface="Georgia"/>
                <a:cs typeface="Georgia"/>
              </a:rPr>
              <a:t>organizations, </a:t>
            </a:r>
            <a:r>
              <a:rPr sz="2400" spc="-30" dirty="0">
                <a:latin typeface="Georgia"/>
                <a:cs typeface="Georgia"/>
              </a:rPr>
              <a:t>information,</a:t>
            </a:r>
            <a:r>
              <a:rPr sz="2400" spc="145" dirty="0">
                <a:latin typeface="Georgia"/>
                <a:cs typeface="Georgia"/>
              </a:rPr>
              <a:t> </a:t>
            </a:r>
            <a:r>
              <a:rPr sz="2400" spc="-45" dirty="0">
                <a:latin typeface="Georgia"/>
                <a:cs typeface="Georgia"/>
              </a:rPr>
              <a:t>ideas.</a:t>
            </a:r>
            <a:endParaRPr sz="2400">
              <a:latin typeface="Georgia"/>
              <a:cs typeface="Georgia"/>
            </a:endParaRPr>
          </a:p>
          <a:p>
            <a:pPr marL="287020" indent="-274320">
              <a:lnSpc>
                <a:spcPct val="100000"/>
              </a:lnSpc>
              <a:spcBef>
                <a:spcPts val="645"/>
              </a:spcBef>
              <a:buClr>
                <a:srgbClr val="0AD0D9"/>
              </a:buClr>
              <a:buSzPct val="94642"/>
              <a:buFont typeface="Arial"/>
              <a:buChar char=""/>
              <a:tabLst>
                <a:tab pos="287020" algn="l"/>
              </a:tabLst>
            </a:pPr>
            <a:r>
              <a:rPr sz="2800" spc="-60" dirty="0">
                <a:latin typeface="Georgia"/>
                <a:cs typeface="Georgia"/>
              </a:rPr>
              <a:t>Services:</a:t>
            </a:r>
            <a:endParaRPr sz="2800">
              <a:latin typeface="Georgia"/>
              <a:cs typeface="Georgia"/>
            </a:endParaRPr>
          </a:p>
          <a:p>
            <a:pPr marL="652780" marR="5080" lvl="1" indent="-247015">
              <a:lnSpc>
                <a:spcPct val="100000"/>
              </a:lnSpc>
              <a:spcBef>
                <a:spcPts val="605"/>
              </a:spcBef>
              <a:buClr>
                <a:srgbClr val="0E6EC5"/>
              </a:buClr>
              <a:buSzPct val="85416"/>
              <a:buFont typeface="Arial"/>
              <a:buChar char=""/>
              <a:tabLst>
                <a:tab pos="652780" algn="l"/>
              </a:tabLst>
            </a:pPr>
            <a:r>
              <a:rPr sz="2400" spc="-15" dirty="0">
                <a:latin typeface="Georgia"/>
                <a:cs typeface="Georgia"/>
              </a:rPr>
              <a:t>Activity </a:t>
            </a:r>
            <a:r>
              <a:rPr sz="2400" spc="-30" dirty="0">
                <a:latin typeface="Georgia"/>
                <a:cs typeface="Georgia"/>
              </a:rPr>
              <a:t>or </a:t>
            </a:r>
            <a:r>
              <a:rPr sz="2400" spc="-10" dirty="0">
                <a:latin typeface="Georgia"/>
                <a:cs typeface="Georgia"/>
              </a:rPr>
              <a:t>benefit </a:t>
            </a:r>
            <a:r>
              <a:rPr sz="2400" spc="-35" dirty="0">
                <a:latin typeface="Georgia"/>
                <a:cs typeface="Georgia"/>
              </a:rPr>
              <a:t>offered </a:t>
            </a:r>
            <a:r>
              <a:rPr sz="2400" spc="-40" dirty="0">
                <a:latin typeface="Georgia"/>
                <a:cs typeface="Georgia"/>
              </a:rPr>
              <a:t>for sale </a:t>
            </a:r>
            <a:r>
              <a:rPr sz="2400" spc="-15" dirty="0">
                <a:latin typeface="Georgia"/>
                <a:cs typeface="Georgia"/>
              </a:rPr>
              <a:t>that </a:t>
            </a:r>
            <a:r>
              <a:rPr sz="2400" spc="-50" dirty="0">
                <a:latin typeface="Georgia"/>
                <a:cs typeface="Georgia"/>
              </a:rPr>
              <a:t>is </a:t>
            </a:r>
            <a:r>
              <a:rPr sz="2400" spc="-60" dirty="0">
                <a:latin typeface="Georgia"/>
                <a:cs typeface="Georgia"/>
              </a:rPr>
              <a:t>essentially  </a:t>
            </a:r>
            <a:r>
              <a:rPr sz="2400" spc="-20" dirty="0">
                <a:latin typeface="Georgia"/>
                <a:cs typeface="Georgia"/>
              </a:rPr>
              <a:t>intangible </a:t>
            </a:r>
            <a:r>
              <a:rPr sz="2400" spc="-35" dirty="0">
                <a:latin typeface="Georgia"/>
                <a:cs typeface="Georgia"/>
              </a:rPr>
              <a:t>and </a:t>
            </a:r>
            <a:r>
              <a:rPr sz="2400" spc="-30" dirty="0">
                <a:latin typeface="Georgia"/>
                <a:cs typeface="Georgia"/>
              </a:rPr>
              <a:t>does </a:t>
            </a:r>
            <a:r>
              <a:rPr sz="2400" spc="-5" dirty="0">
                <a:latin typeface="Georgia"/>
                <a:cs typeface="Georgia"/>
              </a:rPr>
              <a:t>not </a:t>
            </a:r>
            <a:r>
              <a:rPr sz="2400" spc="-35" dirty="0">
                <a:latin typeface="Georgia"/>
                <a:cs typeface="Georgia"/>
              </a:rPr>
              <a:t>result </a:t>
            </a:r>
            <a:r>
              <a:rPr sz="2400" spc="-25" dirty="0">
                <a:latin typeface="Georgia"/>
                <a:cs typeface="Georgia"/>
              </a:rPr>
              <a:t>in</a:t>
            </a:r>
            <a:r>
              <a:rPr sz="2400" spc="-204" dirty="0">
                <a:latin typeface="Georgia"/>
                <a:cs typeface="Georgia"/>
              </a:rPr>
              <a:t> </a:t>
            </a:r>
            <a:r>
              <a:rPr sz="2400" spc="-40" dirty="0">
                <a:latin typeface="Georgia"/>
                <a:cs typeface="Georgia"/>
              </a:rPr>
              <a:t>ownership.</a:t>
            </a:r>
            <a:endParaRPr sz="2400">
              <a:latin typeface="Georgia"/>
              <a:cs typeface="Georgia"/>
            </a:endParaRPr>
          </a:p>
          <a:p>
            <a:pPr marL="287020" indent="-274320">
              <a:lnSpc>
                <a:spcPct val="100000"/>
              </a:lnSpc>
              <a:spcBef>
                <a:spcPts val="645"/>
              </a:spcBef>
              <a:buClr>
                <a:srgbClr val="0AD0D9"/>
              </a:buClr>
              <a:buSzPct val="94642"/>
              <a:buFont typeface="Arial"/>
              <a:buChar char=""/>
              <a:tabLst>
                <a:tab pos="287020" algn="l"/>
              </a:tabLst>
            </a:pPr>
            <a:r>
              <a:rPr sz="2800" spc="-65" dirty="0">
                <a:latin typeface="Georgia"/>
                <a:cs typeface="Georgia"/>
              </a:rPr>
              <a:t>Experiences:</a:t>
            </a:r>
            <a:endParaRPr sz="2800">
              <a:latin typeface="Georgia"/>
              <a:cs typeface="Georgia"/>
            </a:endParaRPr>
          </a:p>
          <a:p>
            <a:pPr marL="652780" lvl="1" indent="-247015">
              <a:lnSpc>
                <a:spcPct val="100000"/>
              </a:lnSpc>
              <a:spcBef>
                <a:spcPts val="605"/>
              </a:spcBef>
              <a:buClr>
                <a:srgbClr val="0E6EC5"/>
              </a:buClr>
              <a:buSzPct val="85416"/>
              <a:buFont typeface="Arial"/>
              <a:buChar char=""/>
              <a:tabLst>
                <a:tab pos="652780" algn="l"/>
              </a:tabLst>
            </a:pPr>
            <a:r>
              <a:rPr sz="2400" spc="-35" dirty="0">
                <a:latin typeface="Georgia"/>
                <a:cs typeface="Georgia"/>
              </a:rPr>
              <a:t>Consumers </a:t>
            </a:r>
            <a:r>
              <a:rPr sz="2400" spc="-40" dirty="0">
                <a:latin typeface="Georgia"/>
                <a:cs typeface="Georgia"/>
              </a:rPr>
              <a:t>live </a:t>
            </a:r>
            <a:r>
              <a:rPr sz="2400" spc="-5" dirty="0">
                <a:latin typeface="Georgia"/>
                <a:cs typeface="Georgia"/>
              </a:rPr>
              <a:t>the</a:t>
            </a:r>
            <a:r>
              <a:rPr sz="2400" spc="-120" dirty="0">
                <a:latin typeface="Georgia"/>
                <a:cs typeface="Georgia"/>
              </a:rPr>
              <a:t> </a:t>
            </a:r>
            <a:r>
              <a:rPr sz="2400" spc="-35" dirty="0">
                <a:latin typeface="Georgia"/>
                <a:cs typeface="Georgia"/>
              </a:rPr>
              <a:t>offering.</a:t>
            </a:r>
            <a:endParaRPr sz="2400">
              <a:latin typeface="Georgia"/>
              <a:cs typeface="Georgi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8554973" y="6517944"/>
            <a:ext cx="146050" cy="208279"/>
          </a:xfrm>
          <a:prstGeom prst="rect">
            <a:avLst/>
          </a:prstGeom>
        </p:spPr>
        <p:txBody>
          <a:bodyPr vert="horz" wrap="square" lIns="0" tIns="12700" rIns="0" bIns="0" rtlCol="0">
            <a:spAutoFit/>
          </a:bodyPr>
          <a:lstStyle/>
          <a:p>
            <a:pPr marL="12700">
              <a:lnSpc>
                <a:spcPct val="100000"/>
              </a:lnSpc>
              <a:spcBef>
                <a:spcPts val="100"/>
              </a:spcBef>
            </a:pPr>
            <a:r>
              <a:rPr sz="1200" spc="-120" dirty="0">
                <a:solidFill>
                  <a:srgbClr val="045C75"/>
                </a:solidFill>
                <a:latin typeface="Georgia"/>
                <a:cs typeface="Georgia"/>
              </a:rPr>
              <a:t>12</a:t>
            </a:r>
            <a:endParaRPr sz="1200">
              <a:latin typeface="Georgia"/>
              <a:cs typeface="Georgia"/>
            </a:endParaRPr>
          </a:p>
        </p:txBody>
      </p:sp>
      <p:sp>
        <p:nvSpPr>
          <p:cNvPr id="9" name="object 9"/>
          <p:cNvSpPr/>
          <p:nvPr/>
        </p:nvSpPr>
        <p:spPr>
          <a:xfrm>
            <a:off x="571500" y="1153667"/>
            <a:ext cx="7868411" cy="749808"/>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457200" y="1219200"/>
            <a:ext cx="7664450" cy="4193840"/>
          </a:xfrm>
          <a:prstGeom prst="rect">
            <a:avLst/>
          </a:prstGeom>
        </p:spPr>
        <p:txBody>
          <a:bodyPr vert="horz" wrap="square" lIns="0" tIns="12065" rIns="0" bIns="0" rtlCol="0">
            <a:spAutoFit/>
          </a:bodyPr>
          <a:lstStyle/>
          <a:p>
            <a:pPr marL="212725">
              <a:lnSpc>
                <a:spcPct val="100000"/>
              </a:lnSpc>
              <a:spcBef>
                <a:spcPts val="95"/>
              </a:spcBef>
            </a:pPr>
            <a:endParaRPr sz="2800" spc="-300">
              <a:latin typeface="Tahoma"/>
              <a:cs typeface="Tahoma"/>
            </a:endParaRPr>
          </a:p>
          <a:p>
            <a:pPr>
              <a:lnSpc>
                <a:spcPct val="100000"/>
              </a:lnSpc>
            </a:pPr>
            <a:endParaRPr sz="2900" spc="-300">
              <a:latin typeface="Tahoma"/>
              <a:cs typeface="Tahoma"/>
            </a:endParaRPr>
          </a:p>
          <a:p>
            <a:pPr marL="12700">
              <a:lnSpc>
                <a:spcPct val="100000"/>
              </a:lnSpc>
            </a:pPr>
            <a:r>
              <a:rPr sz="3200" spc="-300" dirty="0">
                <a:solidFill>
                  <a:srgbClr val="0FCF9B"/>
                </a:solidFill>
                <a:latin typeface="Georgia"/>
                <a:cs typeface="Georgia"/>
              </a:rPr>
              <a:t>Sales</a:t>
            </a:r>
            <a:endParaRPr sz="3200" spc="-300">
              <a:latin typeface="Georgia"/>
              <a:cs typeface="Georgia"/>
            </a:endParaRPr>
          </a:p>
          <a:p>
            <a:pPr marL="12700" marR="958215">
              <a:lnSpc>
                <a:spcPct val="114999"/>
              </a:lnSpc>
              <a:spcBef>
                <a:spcPts val="190"/>
              </a:spcBef>
            </a:pPr>
            <a:r>
              <a:rPr sz="3200" spc="-300" dirty="0">
                <a:latin typeface="Georgia"/>
                <a:cs typeface="Georgia"/>
              </a:rPr>
              <a:t>trying to get the customer to want what the </a:t>
            </a:r>
            <a:r>
              <a:rPr sz="3200" i="1" u="sng" spc="-300" dirty="0">
                <a:uFill>
                  <a:solidFill>
                    <a:srgbClr val="000000"/>
                  </a:solidFill>
                </a:uFill>
                <a:latin typeface="Georgia"/>
                <a:cs typeface="Georgia"/>
              </a:rPr>
              <a:t>company</a:t>
            </a:r>
            <a:r>
              <a:rPr sz="3200" i="1" spc="-300" dirty="0">
                <a:latin typeface="Georgia"/>
                <a:cs typeface="Georgia"/>
              </a:rPr>
              <a:t> </a:t>
            </a:r>
            <a:r>
              <a:rPr sz="3200" spc="-300">
                <a:latin typeface="Georgia"/>
                <a:cs typeface="Georgia"/>
              </a:rPr>
              <a:t>produces  </a:t>
            </a:r>
            <a:endParaRPr lang="en-US" sz="3200" spc="-300" dirty="0" smtClean="0">
              <a:latin typeface="Georgia"/>
              <a:cs typeface="Georgia"/>
            </a:endParaRPr>
          </a:p>
          <a:p>
            <a:pPr marL="12700" marR="958215">
              <a:lnSpc>
                <a:spcPct val="114999"/>
              </a:lnSpc>
              <a:spcBef>
                <a:spcPts val="190"/>
              </a:spcBef>
            </a:pPr>
            <a:r>
              <a:rPr sz="3200" spc="-300" smtClean="0">
                <a:solidFill>
                  <a:srgbClr val="0FCF9B"/>
                </a:solidFill>
                <a:latin typeface="Georgia"/>
                <a:cs typeface="Georgia"/>
              </a:rPr>
              <a:t>Marketing</a:t>
            </a:r>
            <a:endParaRPr sz="3200" spc="-300">
              <a:latin typeface="Georgia"/>
              <a:cs typeface="Georgia"/>
            </a:endParaRPr>
          </a:p>
          <a:p>
            <a:pPr marL="79375">
              <a:lnSpc>
                <a:spcPct val="100000"/>
              </a:lnSpc>
              <a:spcBef>
                <a:spcPts val="580"/>
              </a:spcBef>
            </a:pPr>
            <a:r>
              <a:rPr sz="3200" spc="-300" dirty="0">
                <a:latin typeface="Georgia"/>
                <a:cs typeface="Georgia"/>
              </a:rPr>
              <a:t>trying to get the company produce what the </a:t>
            </a:r>
            <a:r>
              <a:rPr sz="3200" i="1" u="sng" spc="-300" dirty="0">
                <a:uFill>
                  <a:solidFill>
                    <a:srgbClr val="000000"/>
                  </a:solidFill>
                </a:uFill>
                <a:latin typeface="Georgia"/>
                <a:cs typeface="Georgia"/>
              </a:rPr>
              <a:t>customer</a:t>
            </a:r>
            <a:r>
              <a:rPr sz="3200" i="1" spc="-300" dirty="0">
                <a:latin typeface="Georgia"/>
                <a:cs typeface="Georgia"/>
              </a:rPr>
              <a:t> </a:t>
            </a:r>
            <a:r>
              <a:rPr sz="3200" spc="-300" dirty="0">
                <a:latin typeface="Georgia"/>
                <a:cs typeface="Georgia"/>
              </a:rPr>
              <a:t>wants</a:t>
            </a:r>
            <a:endParaRPr sz="3200" spc="-300">
              <a:latin typeface="Georgia"/>
              <a:cs typeface="Georgi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749300" y="860806"/>
            <a:ext cx="4965700" cy="505908"/>
          </a:xfrm>
          <a:prstGeom prst="rect">
            <a:avLst/>
          </a:prstGeom>
        </p:spPr>
        <p:txBody>
          <a:bodyPr vert="horz" wrap="square" lIns="0" tIns="13335" rIns="0" bIns="0" rtlCol="0">
            <a:spAutoFit/>
          </a:bodyPr>
          <a:lstStyle/>
          <a:p>
            <a:pPr marL="12700">
              <a:lnSpc>
                <a:spcPct val="100000"/>
              </a:lnSpc>
              <a:spcBef>
                <a:spcPts val="105"/>
              </a:spcBef>
            </a:pPr>
            <a:r>
              <a:rPr b="1" spc="-150" dirty="0">
                <a:solidFill>
                  <a:srgbClr val="58AAF1"/>
                </a:solidFill>
                <a:latin typeface="Arial"/>
                <a:cs typeface="Arial"/>
              </a:rPr>
              <a:t>Core Concepts of Marketing</a:t>
            </a:r>
          </a:p>
        </p:txBody>
      </p:sp>
      <p:sp>
        <p:nvSpPr>
          <p:cNvPr id="9" name="object 9"/>
          <p:cNvSpPr txBox="1"/>
          <p:nvPr/>
        </p:nvSpPr>
        <p:spPr>
          <a:xfrm>
            <a:off x="612140" y="1671522"/>
            <a:ext cx="6931660" cy="3037369"/>
          </a:xfrm>
          <a:prstGeom prst="rect">
            <a:avLst/>
          </a:prstGeom>
        </p:spPr>
        <p:txBody>
          <a:bodyPr vert="horz" wrap="square" lIns="0" tIns="61594" rIns="0" bIns="0" rtlCol="0">
            <a:spAutoFit/>
          </a:bodyPr>
          <a:lstStyle/>
          <a:p>
            <a:pPr marL="12700">
              <a:lnSpc>
                <a:spcPct val="100000"/>
              </a:lnSpc>
              <a:spcBef>
                <a:spcPts val="484"/>
              </a:spcBef>
              <a:tabLst>
                <a:tab pos="475615" algn="l"/>
              </a:tabLst>
            </a:pPr>
            <a:r>
              <a:rPr sz="3000" spc="-150" dirty="0">
                <a:solidFill>
                  <a:srgbClr val="0AD0D9"/>
                </a:solidFill>
                <a:latin typeface="Arial"/>
                <a:cs typeface="Arial"/>
              </a:rPr>
              <a:t>	</a:t>
            </a:r>
            <a:r>
              <a:rPr sz="3200" spc="-150" dirty="0">
                <a:latin typeface="Georgia"/>
                <a:cs typeface="Georgia"/>
              </a:rPr>
              <a:t>Based on :</a:t>
            </a:r>
            <a:endParaRPr sz="3200" spc="-150">
              <a:latin typeface="Georgia"/>
              <a:cs typeface="Georgia"/>
            </a:endParaRPr>
          </a:p>
          <a:p>
            <a:pPr marL="12700">
              <a:lnSpc>
                <a:spcPct val="100000"/>
              </a:lnSpc>
              <a:spcBef>
                <a:spcPts val="390"/>
              </a:spcBef>
            </a:pPr>
            <a:r>
              <a:rPr sz="2550" spc="-150" dirty="0">
                <a:solidFill>
                  <a:srgbClr val="FF3300"/>
                </a:solidFill>
                <a:latin typeface="Wingdings"/>
                <a:cs typeface="Wingdings"/>
              </a:rPr>
              <a:t></a:t>
            </a:r>
            <a:r>
              <a:rPr sz="2550" spc="-150" dirty="0">
                <a:solidFill>
                  <a:srgbClr val="FF3300"/>
                </a:solidFill>
                <a:latin typeface="Times New Roman"/>
                <a:cs typeface="Times New Roman"/>
              </a:rPr>
              <a:t> </a:t>
            </a:r>
            <a:r>
              <a:rPr sz="3200" spc="-150" dirty="0">
                <a:latin typeface="Georgia"/>
                <a:cs typeface="Georgia"/>
              </a:rPr>
              <a:t>Needs, Wants, Desires / demand</a:t>
            </a:r>
            <a:endParaRPr sz="3200" spc="-150">
              <a:latin typeface="Georgia"/>
              <a:cs typeface="Georgia"/>
            </a:endParaRPr>
          </a:p>
          <a:p>
            <a:pPr marL="12700">
              <a:lnSpc>
                <a:spcPct val="100000"/>
              </a:lnSpc>
              <a:spcBef>
                <a:spcPts val="1150"/>
              </a:spcBef>
            </a:pPr>
            <a:r>
              <a:rPr sz="2550" spc="-150" dirty="0">
                <a:solidFill>
                  <a:srgbClr val="FF3300"/>
                </a:solidFill>
                <a:latin typeface="Wingdings"/>
                <a:cs typeface="Wingdings"/>
              </a:rPr>
              <a:t></a:t>
            </a:r>
            <a:r>
              <a:rPr sz="2550" spc="-150" dirty="0">
                <a:solidFill>
                  <a:srgbClr val="FF3300"/>
                </a:solidFill>
                <a:latin typeface="Times New Roman"/>
                <a:cs typeface="Times New Roman"/>
              </a:rPr>
              <a:t> </a:t>
            </a:r>
            <a:r>
              <a:rPr sz="3200" spc="-150" dirty="0">
                <a:latin typeface="Georgia"/>
                <a:cs typeface="Georgia"/>
              </a:rPr>
              <a:t>Products, Utility, Value &amp; Satisfaction</a:t>
            </a:r>
            <a:endParaRPr sz="3200" spc="-150">
              <a:latin typeface="Georgia"/>
              <a:cs typeface="Georgia"/>
            </a:endParaRPr>
          </a:p>
          <a:p>
            <a:pPr marL="12700">
              <a:lnSpc>
                <a:spcPct val="100000"/>
              </a:lnSpc>
              <a:spcBef>
                <a:spcPts val="1155"/>
              </a:spcBef>
            </a:pPr>
            <a:r>
              <a:rPr sz="2550" spc="-150" dirty="0">
                <a:solidFill>
                  <a:srgbClr val="FF3300"/>
                </a:solidFill>
                <a:latin typeface="Wingdings"/>
                <a:cs typeface="Wingdings"/>
              </a:rPr>
              <a:t></a:t>
            </a:r>
            <a:r>
              <a:rPr sz="2550" spc="-150" dirty="0">
                <a:solidFill>
                  <a:srgbClr val="FF3300"/>
                </a:solidFill>
                <a:latin typeface="Times New Roman"/>
                <a:cs typeface="Times New Roman"/>
              </a:rPr>
              <a:t> </a:t>
            </a:r>
            <a:r>
              <a:rPr sz="3200" spc="-150" dirty="0">
                <a:latin typeface="Georgia"/>
                <a:cs typeface="Georgia"/>
              </a:rPr>
              <a:t>Exchange, Transactions &amp; Relationships</a:t>
            </a:r>
            <a:endParaRPr sz="3200" spc="-150">
              <a:latin typeface="Georgia"/>
              <a:cs typeface="Georgia"/>
            </a:endParaRPr>
          </a:p>
          <a:p>
            <a:pPr marL="12700">
              <a:lnSpc>
                <a:spcPct val="100000"/>
              </a:lnSpc>
              <a:spcBef>
                <a:spcPts val="1150"/>
              </a:spcBef>
            </a:pPr>
            <a:r>
              <a:rPr sz="2550" spc="-150" dirty="0">
                <a:solidFill>
                  <a:srgbClr val="FF3300"/>
                </a:solidFill>
                <a:latin typeface="Wingdings"/>
                <a:cs typeface="Wingdings"/>
              </a:rPr>
              <a:t></a:t>
            </a:r>
            <a:r>
              <a:rPr sz="2550" spc="-150" dirty="0">
                <a:solidFill>
                  <a:srgbClr val="FF3300"/>
                </a:solidFill>
                <a:latin typeface="Times New Roman"/>
                <a:cs typeface="Times New Roman"/>
              </a:rPr>
              <a:t> </a:t>
            </a:r>
            <a:r>
              <a:rPr sz="3200" spc="-150" dirty="0">
                <a:latin typeface="Georgia"/>
                <a:cs typeface="Georgia"/>
              </a:rPr>
              <a:t>Markets, Marketing &amp; Marketers.</a:t>
            </a:r>
            <a:endParaRPr sz="3200" spc="-150">
              <a:latin typeface="Georgia"/>
              <a:cs typeface="Georgia"/>
            </a:endParaRPr>
          </a:p>
        </p:txBody>
      </p:sp>
      <p:sp>
        <p:nvSpPr>
          <p:cNvPr id="10" name="object 10"/>
          <p:cNvSpPr txBox="1"/>
          <p:nvPr/>
        </p:nvSpPr>
        <p:spPr>
          <a:xfrm>
            <a:off x="8559545" y="6517944"/>
            <a:ext cx="139065" cy="208279"/>
          </a:xfrm>
          <a:prstGeom prst="rect">
            <a:avLst/>
          </a:prstGeom>
        </p:spPr>
        <p:txBody>
          <a:bodyPr vert="horz" wrap="square" lIns="0" tIns="12700" rIns="0" bIns="0" rtlCol="0">
            <a:spAutoFit/>
          </a:bodyPr>
          <a:lstStyle/>
          <a:p>
            <a:pPr marL="12700">
              <a:lnSpc>
                <a:spcPct val="100000"/>
              </a:lnSpc>
              <a:spcBef>
                <a:spcPts val="100"/>
              </a:spcBef>
            </a:pPr>
            <a:r>
              <a:rPr sz="1200" spc="-150" dirty="0">
                <a:solidFill>
                  <a:srgbClr val="045C75"/>
                </a:solidFill>
                <a:latin typeface="Georgia"/>
                <a:cs typeface="Georgia"/>
              </a:rPr>
              <a:t>13</a:t>
            </a:r>
            <a:endParaRPr sz="1200">
              <a:latin typeface="Georgia"/>
              <a:cs typeface="Georgi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382930" y="1248282"/>
            <a:ext cx="6094070" cy="505908"/>
          </a:xfrm>
          <a:prstGeom prst="rect">
            <a:avLst/>
          </a:prstGeom>
        </p:spPr>
        <p:txBody>
          <a:bodyPr vert="horz" wrap="square" lIns="0" tIns="13335" rIns="0" bIns="0" rtlCol="0">
            <a:spAutoFit/>
          </a:bodyPr>
          <a:lstStyle/>
          <a:p>
            <a:pPr marL="12700">
              <a:lnSpc>
                <a:spcPct val="100000"/>
              </a:lnSpc>
              <a:spcBef>
                <a:spcPts val="105"/>
              </a:spcBef>
            </a:pPr>
            <a:r>
              <a:rPr dirty="0"/>
              <a:t>Nature, scope and importance</a:t>
            </a:r>
          </a:p>
        </p:txBody>
      </p:sp>
      <p:sp>
        <p:nvSpPr>
          <p:cNvPr id="9" name="object 9"/>
          <p:cNvSpPr txBox="1"/>
          <p:nvPr/>
        </p:nvSpPr>
        <p:spPr>
          <a:xfrm>
            <a:off x="618540" y="1950491"/>
            <a:ext cx="7153860" cy="3653564"/>
          </a:xfrm>
          <a:prstGeom prst="rect">
            <a:avLst/>
          </a:prstGeom>
        </p:spPr>
        <p:txBody>
          <a:bodyPr vert="horz" wrap="square" lIns="0" tIns="97790" rIns="0" bIns="0" rtlCol="0">
            <a:spAutoFit/>
          </a:bodyPr>
          <a:lstStyle/>
          <a:p>
            <a:pPr marL="287020" indent="-274320">
              <a:lnSpc>
                <a:spcPct val="100000"/>
              </a:lnSpc>
              <a:spcBef>
                <a:spcPts val="770"/>
              </a:spcBef>
              <a:buClr>
                <a:srgbClr val="0AD0D9"/>
              </a:buClr>
              <a:buSzPct val="94642"/>
              <a:buFont typeface="Arial"/>
              <a:buChar char=""/>
              <a:tabLst>
                <a:tab pos="287020" algn="l"/>
              </a:tabLst>
            </a:pPr>
            <a:r>
              <a:rPr sz="2800" spc="-150" dirty="0">
                <a:latin typeface="Georgia"/>
                <a:cs typeface="Georgia"/>
              </a:rPr>
              <a:t>Marketing is consumer-oriented process.</a:t>
            </a:r>
            <a:endParaRPr sz="2800" spc="-150">
              <a:latin typeface="Georgia"/>
              <a:cs typeface="Georgia"/>
            </a:endParaRPr>
          </a:p>
          <a:p>
            <a:pPr marL="287020" indent="-274320">
              <a:lnSpc>
                <a:spcPct val="100000"/>
              </a:lnSpc>
              <a:spcBef>
                <a:spcPts val="675"/>
              </a:spcBef>
              <a:buClr>
                <a:srgbClr val="0AD0D9"/>
              </a:buClr>
              <a:buSzPct val="94642"/>
              <a:buFont typeface="Arial"/>
              <a:buChar char=""/>
              <a:tabLst>
                <a:tab pos="287020" algn="l"/>
              </a:tabLst>
            </a:pPr>
            <a:r>
              <a:rPr sz="2800" spc="-150" dirty="0">
                <a:latin typeface="Georgia"/>
                <a:cs typeface="Georgia"/>
              </a:rPr>
              <a:t>Market starts and ends with customer</a:t>
            </a:r>
            <a:endParaRPr sz="2800" spc="-150">
              <a:latin typeface="Georgia"/>
              <a:cs typeface="Georgia"/>
            </a:endParaRPr>
          </a:p>
          <a:p>
            <a:pPr marL="287020" indent="-274320">
              <a:lnSpc>
                <a:spcPct val="100000"/>
              </a:lnSpc>
              <a:spcBef>
                <a:spcPts val="675"/>
              </a:spcBef>
              <a:buClr>
                <a:srgbClr val="0AD0D9"/>
              </a:buClr>
              <a:buSzPct val="94642"/>
              <a:buFont typeface="Arial"/>
              <a:buChar char=""/>
              <a:tabLst>
                <a:tab pos="287020" algn="l"/>
              </a:tabLst>
            </a:pPr>
            <a:r>
              <a:rPr sz="2800" spc="-150" dirty="0">
                <a:latin typeface="Georgia"/>
                <a:cs typeface="Georgia"/>
              </a:rPr>
              <a:t>Marketing is the guiding element of business</a:t>
            </a:r>
            <a:endParaRPr sz="2800" spc="-150">
              <a:latin typeface="Georgia"/>
              <a:cs typeface="Georgia"/>
            </a:endParaRPr>
          </a:p>
          <a:p>
            <a:pPr marL="287020" indent="-274320">
              <a:lnSpc>
                <a:spcPct val="100000"/>
              </a:lnSpc>
              <a:spcBef>
                <a:spcPts val="670"/>
              </a:spcBef>
              <a:buClr>
                <a:srgbClr val="0AD0D9"/>
              </a:buClr>
              <a:buSzPct val="94642"/>
              <a:buFont typeface="Arial"/>
              <a:buChar char=""/>
              <a:tabLst>
                <a:tab pos="287020" algn="l"/>
              </a:tabLst>
            </a:pPr>
            <a:r>
              <a:rPr sz="2800" spc="-150" dirty="0">
                <a:latin typeface="Georgia"/>
                <a:cs typeface="Georgia"/>
              </a:rPr>
              <a:t>Marketing is a system</a:t>
            </a:r>
            <a:endParaRPr sz="2800" spc="-150">
              <a:latin typeface="Georgia"/>
              <a:cs typeface="Georgia"/>
            </a:endParaRPr>
          </a:p>
          <a:p>
            <a:pPr marL="287020" indent="-274320">
              <a:lnSpc>
                <a:spcPct val="100000"/>
              </a:lnSpc>
              <a:spcBef>
                <a:spcPts val="670"/>
              </a:spcBef>
              <a:buClr>
                <a:srgbClr val="0AD0D9"/>
              </a:buClr>
              <a:buSzPct val="94642"/>
              <a:buFont typeface="Arial"/>
              <a:buChar char=""/>
              <a:tabLst>
                <a:tab pos="287020" algn="l"/>
              </a:tabLst>
            </a:pPr>
            <a:r>
              <a:rPr sz="2800" spc="-150" dirty="0">
                <a:latin typeface="Georgia"/>
                <a:cs typeface="Georgia"/>
              </a:rPr>
              <a:t>Marketing is a goal-oriented process</a:t>
            </a:r>
            <a:endParaRPr sz="2800" spc="-150">
              <a:latin typeface="Georgia"/>
              <a:cs typeface="Georgia"/>
            </a:endParaRPr>
          </a:p>
          <a:p>
            <a:pPr marL="287020" indent="-274320">
              <a:lnSpc>
                <a:spcPct val="100000"/>
              </a:lnSpc>
              <a:spcBef>
                <a:spcPts val="675"/>
              </a:spcBef>
              <a:buClr>
                <a:srgbClr val="0AD0D9"/>
              </a:buClr>
              <a:buSzPct val="94642"/>
              <a:buFont typeface="Arial"/>
              <a:buChar char=""/>
              <a:tabLst>
                <a:tab pos="287020" algn="l"/>
              </a:tabLst>
            </a:pPr>
            <a:r>
              <a:rPr sz="2800" spc="-150" dirty="0">
                <a:latin typeface="Georgia"/>
                <a:cs typeface="Georgia"/>
              </a:rPr>
              <a:t>Marketing is a process of exchange</a:t>
            </a:r>
            <a:endParaRPr sz="2800" spc="-150">
              <a:latin typeface="Georgia"/>
              <a:cs typeface="Georgia"/>
            </a:endParaRPr>
          </a:p>
          <a:p>
            <a:pPr marL="287020" indent="-274320">
              <a:lnSpc>
                <a:spcPct val="100000"/>
              </a:lnSpc>
              <a:spcBef>
                <a:spcPts val="675"/>
              </a:spcBef>
              <a:buClr>
                <a:srgbClr val="0AD0D9"/>
              </a:buClr>
              <a:buSzPct val="94642"/>
              <a:buFont typeface="Arial"/>
              <a:buChar char=""/>
              <a:tabLst>
                <a:tab pos="287020" algn="l"/>
              </a:tabLst>
            </a:pPr>
            <a:r>
              <a:rPr sz="2800" spc="-150" dirty="0">
                <a:latin typeface="Georgia"/>
                <a:cs typeface="Georgia"/>
              </a:rPr>
              <a:t>Marketing is a continuous process.</a:t>
            </a:r>
            <a:endParaRPr sz="2800" spc="-150">
              <a:latin typeface="Georgia"/>
              <a:cs typeface="Georgi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381000" y="304800"/>
            <a:ext cx="1469389" cy="513715"/>
          </a:xfrm>
          <a:prstGeom prst="rect">
            <a:avLst/>
          </a:prstGeom>
        </p:spPr>
        <p:txBody>
          <a:bodyPr vert="horz" wrap="square" lIns="0" tIns="13335" rIns="0" bIns="0" rtlCol="0">
            <a:spAutoFit/>
          </a:bodyPr>
          <a:lstStyle/>
          <a:p>
            <a:pPr marL="12700">
              <a:lnSpc>
                <a:spcPct val="100000"/>
              </a:lnSpc>
              <a:spcBef>
                <a:spcPts val="105"/>
              </a:spcBef>
            </a:pPr>
            <a:r>
              <a:rPr spc="-325" dirty="0"/>
              <a:t>Importance</a:t>
            </a:r>
          </a:p>
        </p:txBody>
      </p:sp>
      <p:sp>
        <p:nvSpPr>
          <p:cNvPr id="9" name="object 9"/>
          <p:cNvSpPr txBox="1"/>
          <p:nvPr/>
        </p:nvSpPr>
        <p:spPr>
          <a:xfrm>
            <a:off x="152400" y="923620"/>
            <a:ext cx="8686800" cy="3209980"/>
          </a:xfrm>
          <a:prstGeom prst="rect">
            <a:avLst/>
          </a:prstGeom>
        </p:spPr>
        <p:txBody>
          <a:bodyPr vert="horz" wrap="square" lIns="0" tIns="55244" rIns="0" bIns="0" rtlCol="0">
            <a:spAutoFit/>
          </a:bodyPr>
          <a:lstStyle/>
          <a:p>
            <a:pPr marL="286385" marR="5080" indent="76200" algn="just">
              <a:lnSpc>
                <a:spcPct val="90000"/>
              </a:lnSpc>
              <a:spcBef>
                <a:spcPts val="434"/>
              </a:spcBef>
            </a:pPr>
            <a:r>
              <a:rPr sz="2800" spc="-150" dirty="0">
                <a:latin typeface="Georgia"/>
                <a:cs typeface="Georgia"/>
              </a:rPr>
              <a:t>Marketing plays an important role in the success of a business enterprise. It is  primarily concerned with movementof goods and services from the producer to  the customer in order to satisfy their needs.</a:t>
            </a:r>
            <a:endParaRPr sz="2800" spc="-150">
              <a:latin typeface="Georgia"/>
              <a:cs typeface="Georgia"/>
            </a:endParaRPr>
          </a:p>
          <a:p>
            <a:pPr marL="286385" marR="6985" indent="-274320">
              <a:lnSpc>
                <a:spcPts val="2810"/>
              </a:lnSpc>
              <a:spcBef>
                <a:spcPts val="695"/>
              </a:spcBef>
              <a:buClr>
                <a:srgbClr val="0AD0D9"/>
              </a:buClr>
              <a:buSzPct val="90384"/>
              <a:buFont typeface="Wingdings"/>
              <a:buChar char=""/>
              <a:tabLst>
                <a:tab pos="293370" algn="l"/>
              </a:tabLst>
            </a:pPr>
            <a:r>
              <a:rPr sz="2600" spc="-150" dirty="0">
                <a:latin typeface="Georgia"/>
                <a:cs typeface="Georgia"/>
              </a:rPr>
              <a:t>It helps in realization  of the objectives. An effective marketing is essential for the  survival and growth of the organization.</a:t>
            </a:r>
            <a:endParaRPr sz="2600" spc="-150">
              <a:latin typeface="Georgia"/>
              <a:cs typeface="Georgia"/>
            </a:endParaRPr>
          </a:p>
          <a:p>
            <a:pPr marL="286385" marR="5715" indent="-274320">
              <a:lnSpc>
                <a:spcPts val="2810"/>
              </a:lnSpc>
              <a:spcBef>
                <a:spcPts val="620"/>
              </a:spcBef>
              <a:buClr>
                <a:srgbClr val="0AD0D9"/>
              </a:buClr>
              <a:buSzPct val="90384"/>
              <a:buFont typeface="Wingdings"/>
              <a:buChar char=""/>
              <a:tabLst>
                <a:tab pos="293370" algn="l"/>
              </a:tabLst>
            </a:pPr>
            <a:r>
              <a:rPr sz="2600" spc="-150" dirty="0">
                <a:latin typeface="Georgia"/>
                <a:cs typeface="Georgia"/>
              </a:rPr>
              <a:t>It helps the community to satisfy their economic and social needs and thus raise their  standard of </a:t>
            </a:r>
            <a:r>
              <a:rPr sz="2600" spc="-150">
                <a:latin typeface="Georgia"/>
                <a:cs typeface="Georgia"/>
              </a:rPr>
              <a:t>living</a:t>
            </a:r>
            <a:r>
              <a:rPr sz="2600" spc="-300" smtClean="0">
                <a:latin typeface="Georgia"/>
                <a:cs typeface="Georgia"/>
              </a:rPr>
              <a:t>.</a:t>
            </a:r>
            <a:endParaRPr sz="2600" spc="-300">
              <a:latin typeface="Georgia"/>
              <a:cs typeface="Georgi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381000" y="304800"/>
            <a:ext cx="1469389" cy="513715"/>
          </a:xfrm>
          <a:prstGeom prst="rect">
            <a:avLst/>
          </a:prstGeom>
        </p:spPr>
        <p:txBody>
          <a:bodyPr vert="horz" wrap="square" lIns="0" tIns="13335" rIns="0" bIns="0" rtlCol="0">
            <a:spAutoFit/>
          </a:bodyPr>
          <a:lstStyle/>
          <a:p>
            <a:pPr marL="12700">
              <a:lnSpc>
                <a:spcPct val="100000"/>
              </a:lnSpc>
              <a:spcBef>
                <a:spcPts val="105"/>
              </a:spcBef>
            </a:pPr>
            <a:r>
              <a:rPr spc="-325" dirty="0"/>
              <a:t>Importance</a:t>
            </a:r>
          </a:p>
        </p:txBody>
      </p:sp>
      <p:sp>
        <p:nvSpPr>
          <p:cNvPr id="9" name="object 9"/>
          <p:cNvSpPr txBox="1"/>
          <p:nvPr/>
        </p:nvSpPr>
        <p:spPr>
          <a:xfrm>
            <a:off x="152400" y="923620"/>
            <a:ext cx="8686800" cy="3441326"/>
          </a:xfrm>
          <a:prstGeom prst="rect">
            <a:avLst/>
          </a:prstGeom>
        </p:spPr>
        <p:txBody>
          <a:bodyPr vert="horz" wrap="square" lIns="0" tIns="55244" rIns="0" bIns="0" rtlCol="0">
            <a:spAutoFit/>
          </a:bodyPr>
          <a:lstStyle/>
          <a:p>
            <a:pPr marL="286385" marR="8255" indent="-274320">
              <a:lnSpc>
                <a:spcPts val="2810"/>
              </a:lnSpc>
              <a:spcBef>
                <a:spcPts val="620"/>
              </a:spcBef>
              <a:buClr>
                <a:srgbClr val="0AD0D9"/>
              </a:buClr>
              <a:buSzPct val="90384"/>
              <a:buFont typeface="Wingdings"/>
              <a:buChar char=""/>
              <a:tabLst>
                <a:tab pos="293370" algn="l"/>
                <a:tab pos="553720" algn="l"/>
                <a:tab pos="1141730" algn="l"/>
                <a:tab pos="1440815" algn="l"/>
                <a:tab pos="1772920" algn="l"/>
                <a:tab pos="2666365" algn="l"/>
                <a:tab pos="3109595" algn="l"/>
                <a:tab pos="4173220" algn="l"/>
                <a:tab pos="5185410" algn="l"/>
                <a:tab pos="5496560" algn="l"/>
                <a:tab pos="6502400" algn="l"/>
                <a:tab pos="7019290" algn="l"/>
                <a:tab pos="7741920" algn="l"/>
              </a:tabLst>
            </a:pPr>
            <a:r>
              <a:rPr sz="2600" spc="-150" smtClean="0">
                <a:latin typeface="Georgia"/>
                <a:cs typeface="Georgia"/>
              </a:rPr>
              <a:t>It</a:t>
            </a:r>
            <a:r>
              <a:rPr sz="2600" spc="-150" dirty="0">
                <a:latin typeface="Georgia"/>
                <a:cs typeface="Georgia"/>
              </a:rPr>
              <a:t>	helps	in	an	effective	and	productive	utilization	of	resources,	both	human	and  materials, eliminating wastages.</a:t>
            </a:r>
            <a:endParaRPr sz="2600" spc="-150">
              <a:latin typeface="Georgia"/>
              <a:cs typeface="Georgia"/>
            </a:endParaRPr>
          </a:p>
          <a:p>
            <a:pPr marL="286385" marR="5080" indent="-274320">
              <a:lnSpc>
                <a:spcPts val="2810"/>
              </a:lnSpc>
              <a:spcBef>
                <a:spcPts val="625"/>
              </a:spcBef>
              <a:buClr>
                <a:srgbClr val="0AD0D9"/>
              </a:buClr>
              <a:buSzPct val="90384"/>
              <a:buFont typeface="Wingdings"/>
              <a:buChar char=""/>
              <a:tabLst>
                <a:tab pos="293370" algn="l"/>
              </a:tabLst>
            </a:pPr>
            <a:r>
              <a:rPr sz="2600" spc="-150" dirty="0">
                <a:latin typeface="Georgia"/>
                <a:cs typeface="Georgia"/>
              </a:rPr>
              <a:t>It helps the enterprise to adapt the changing condition and circumstances and provides  the guidance for the innovative technology.</a:t>
            </a:r>
            <a:endParaRPr sz="2600" spc="-150">
              <a:latin typeface="Georgia"/>
              <a:cs typeface="Georgia"/>
            </a:endParaRPr>
          </a:p>
          <a:p>
            <a:pPr marL="286385" marR="5715" indent="-274320">
              <a:lnSpc>
                <a:spcPts val="2810"/>
              </a:lnSpc>
              <a:spcBef>
                <a:spcPts val="620"/>
              </a:spcBef>
              <a:buClr>
                <a:srgbClr val="0AD0D9"/>
              </a:buClr>
              <a:buSzPct val="90384"/>
              <a:buFont typeface="Wingdings"/>
              <a:buChar char=""/>
              <a:tabLst>
                <a:tab pos="293370" algn="l"/>
                <a:tab pos="582295" algn="l"/>
                <a:tab pos="1198245" algn="l"/>
                <a:tab pos="1621790" algn="l"/>
                <a:tab pos="2637155" algn="l"/>
                <a:tab pos="2963545" algn="l"/>
                <a:tab pos="3969385" algn="l"/>
                <a:tab pos="4392930" algn="l"/>
                <a:tab pos="5432425" algn="l"/>
                <a:tab pos="6517640" algn="l"/>
                <a:tab pos="7743190" algn="l"/>
              </a:tabLst>
            </a:pPr>
            <a:r>
              <a:rPr sz="2600" spc="-150" dirty="0">
                <a:latin typeface="Georgia"/>
                <a:cs typeface="Georgia"/>
              </a:rPr>
              <a:t>It	helps	the	enterprise	in	achieving	the	maximum	efficiency,	productivity	and  profitability with the minimum of effort and cost.</a:t>
            </a:r>
            <a:endParaRPr sz="2600" spc="-150">
              <a:latin typeface="Georgia"/>
              <a:cs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1110234"/>
            <a:ext cx="6032500" cy="443070"/>
          </a:xfrm>
          <a:prstGeom prst="rect">
            <a:avLst/>
          </a:prstGeom>
        </p:spPr>
        <p:txBody>
          <a:bodyPr vert="horz" wrap="square" lIns="0" tIns="12065" rIns="0" bIns="0" rtlCol="0">
            <a:spAutoFit/>
          </a:bodyPr>
          <a:lstStyle/>
          <a:p>
            <a:pPr marL="12700">
              <a:lnSpc>
                <a:spcPct val="100000"/>
              </a:lnSpc>
              <a:spcBef>
                <a:spcPts val="95"/>
              </a:spcBef>
            </a:pPr>
            <a:r>
              <a:rPr sz="2800" spc="-150" dirty="0"/>
              <a:t>The role of marketing in economic development</a:t>
            </a:r>
            <a:endParaRPr sz="2800" spc="-150"/>
          </a:p>
        </p:txBody>
      </p:sp>
      <p:sp>
        <p:nvSpPr>
          <p:cNvPr id="9" name="object 9"/>
          <p:cNvSpPr txBox="1"/>
          <p:nvPr/>
        </p:nvSpPr>
        <p:spPr>
          <a:xfrm>
            <a:off x="457200" y="1828800"/>
            <a:ext cx="8074025" cy="3045064"/>
          </a:xfrm>
          <a:prstGeom prst="rect">
            <a:avLst/>
          </a:prstGeom>
        </p:spPr>
        <p:txBody>
          <a:bodyPr vert="horz" wrap="square" lIns="0" tIns="13335" rIns="0" bIns="0" rtlCol="0">
            <a:spAutoFit/>
          </a:bodyPr>
          <a:lstStyle/>
          <a:p>
            <a:pPr marL="286385" marR="5080" indent="-3175" algn="just">
              <a:lnSpc>
                <a:spcPct val="100000"/>
              </a:lnSpc>
              <a:spcBef>
                <a:spcPts val="105"/>
              </a:spcBef>
            </a:pPr>
            <a:r>
              <a:rPr sz="2600" spc="-150" dirty="0">
                <a:latin typeface="Georgia"/>
                <a:cs typeface="Georgia"/>
              </a:rPr>
              <a:t>Marketing and trade play vital roles in the economic growth and overall development of  a nation. The major roles of marketing and trade in the national economy can be thought  of in terms of:</a:t>
            </a:r>
            <a:endParaRPr sz="2600" spc="-150">
              <a:latin typeface="Georgia"/>
              <a:cs typeface="Georgia"/>
            </a:endParaRPr>
          </a:p>
          <a:p>
            <a:pPr marL="287020" indent="-274320">
              <a:lnSpc>
                <a:spcPct val="100000"/>
              </a:lnSpc>
              <a:spcBef>
                <a:spcPts val="625"/>
              </a:spcBef>
              <a:buClr>
                <a:srgbClr val="0AD0D9"/>
              </a:buClr>
              <a:buSzPct val="94230"/>
              <a:buFont typeface="Arial"/>
              <a:buChar char=""/>
              <a:tabLst>
                <a:tab pos="287020" algn="l"/>
              </a:tabLst>
            </a:pPr>
            <a:r>
              <a:rPr sz="2600" spc="-150" dirty="0">
                <a:latin typeface="Georgia"/>
                <a:cs typeface="Georgia"/>
              </a:rPr>
              <a:t>Specialization in activities of comparative advantage</a:t>
            </a:r>
            <a:endParaRPr sz="2600" spc="-150">
              <a:latin typeface="Georgia"/>
              <a:cs typeface="Georgia"/>
            </a:endParaRPr>
          </a:p>
          <a:p>
            <a:pPr marL="287020" indent="-274320">
              <a:lnSpc>
                <a:spcPct val="100000"/>
              </a:lnSpc>
              <a:spcBef>
                <a:spcPts val="630"/>
              </a:spcBef>
              <a:buClr>
                <a:srgbClr val="0AD0D9"/>
              </a:buClr>
              <a:buSzPct val="94230"/>
              <a:buFont typeface="Arial"/>
              <a:buChar char=""/>
              <a:tabLst>
                <a:tab pos="287020" algn="l"/>
              </a:tabLst>
            </a:pPr>
            <a:r>
              <a:rPr sz="2600" spc="-150" dirty="0">
                <a:latin typeface="Georgia"/>
                <a:cs typeface="Georgia"/>
              </a:rPr>
              <a:t>Enhanced resource use efficiency and trade.</a:t>
            </a:r>
            <a:endParaRPr sz="2600" spc="-150">
              <a:latin typeface="Georgia"/>
              <a:cs typeface="Georgia"/>
            </a:endParaRPr>
          </a:p>
          <a:p>
            <a:pPr marL="287020" indent="-274320">
              <a:lnSpc>
                <a:spcPct val="100000"/>
              </a:lnSpc>
              <a:spcBef>
                <a:spcPts val="620"/>
              </a:spcBef>
              <a:buClr>
                <a:srgbClr val="0AD0D9"/>
              </a:buClr>
              <a:buSzPct val="94230"/>
              <a:buFont typeface="Arial"/>
              <a:buChar char=""/>
              <a:tabLst>
                <a:tab pos="287020" algn="l"/>
              </a:tabLst>
            </a:pPr>
            <a:r>
              <a:rPr sz="2600" spc="-150" dirty="0">
                <a:latin typeface="Georgia"/>
                <a:cs typeface="Georgia"/>
              </a:rPr>
              <a:t>Advances in marketing with economic growth.</a:t>
            </a:r>
            <a:endParaRPr sz="2600" spc="-150">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901953"/>
            <a:ext cx="3898900" cy="505908"/>
          </a:xfrm>
          <a:prstGeom prst="rect">
            <a:avLst/>
          </a:prstGeom>
        </p:spPr>
        <p:txBody>
          <a:bodyPr vert="horz" wrap="square" lIns="0" tIns="13335" rIns="0" bIns="0" rtlCol="0">
            <a:spAutoFit/>
          </a:bodyPr>
          <a:lstStyle/>
          <a:p>
            <a:pPr marL="12700">
              <a:lnSpc>
                <a:spcPct val="100000"/>
              </a:lnSpc>
              <a:spcBef>
                <a:spcPts val="105"/>
              </a:spcBef>
            </a:pPr>
            <a:r>
              <a:rPr spc="-150" dirty="0"/>
              <a:t>Concepts of marketing</a:t>
            </a:r>
          </a:p>
        </p:txBody>
      </p:sp>
      <p:sp>
        <p:nvSpPr>
          <p:cNvPr id="9" name="object 9"/>
          <p:cNvSpPr txBox="1"/>
          <p:nvPr/>
        </p:nvSpPr>
        <p:spPr>
          <a:xfrm>
            <a:off x="535940" y="1910330"/>
            <a:ext cx="6779260" cy="3354765"/>
          </a:xfrm>
          <a:prstGeom prst="rect">
            <a:avLst/>
          </a:prstGeom>
        </p:spPr>
        <p:txBody>
          <a:bodyPr vert="horz" wrap="square" lIns="0" tIns="121920" rIns="0" bIns="0" rtlCol="0">
            <a:spAutoFit/>
          </a:bodyPr>
          <a:lstStyle/>
          <a:p>
            <a:pPr marL="12700">
              <a:lnSpc>
                <a:spcPct val="100000"/>
              </a:lnSpc>
              <a:spcBef>
                <a:spcPts val="960"/>
              </a:spcBef>
            </a:pPr>
            <a:r>
              <a:rPr sz="3400" spc="-750" dirty="0">
                <a:solidFill>
                  <a:srgbClr val="0AD0D9"/>
                </a:solidFill>
                <a:latin typeface="Arial"/>
                <a:cs typeface="Arial"/>
              </a:rPr>
              <a:t></a:t>
            </a:r>
            <a:r>
              <a:rPr sz="3600" spc="-150" dirty="0">
                <a:latin typeface="Georgia"/>
                <a:cs typeface="Georgia"/>
              </a:rPr>
              <a:t>The production concepts</a:t>
            </a:r>
            <a:endParaRPr sz="3600" spc="-150">
              <a:latin typeface="Georgia"/>
              <a:cs typeface="Georgia"/>
            </a:endParaRPr>
          </a:p>
          <a:p>
            <a:pPr marL="12700">
              <a:lnSpc>
                <a:spcPct val="100000"/>
              </a:lnSpc>
              <a:spcBef>
                <a:spcPts val="865"/>
              </a:spcBef>
            </a:pPr>
            <a:r>
              <a:rPr sz="3400" spc="-150" dirty="0">
                <a:solidFill>
                  <a:srgbClr val="0AD0D9"/>
                </a:solidFill>
                <a:latin typeface="Arial"/>
                <a:cs typeface="Arial"/>
              </a:rPr>
              <a:t></a:t>
            </a:r>
            <a:r>
              <a:rPr sz="3600" spc="-150" dirty="0">
                <a:latin typeface="Georgia"/>
                <a:cs typeface="Georgia"/>
              </a:rPr>
              <a:t>The product concepts</a:t>
            </a:r>
            <a:endParaRPr sz="3600" spc="-150">
              <a:latin typeface="Georgia"/>
              <a:cs typeface="Georgia"/>
            </a:endParaRPr>
          </a:p>
          <a:p>
            <a:pPr marL="12700">
              <a:lnSpc>
                <a:spcPct val="100000"/>
              </a:lnSpc>
              <a:spcBef>
                <a:spcPts val="865"/>
              </a:spcBef>
            </a:pPr>
            <a:r>
              <a:rPr sz="3400" spc="-150" dirty="0">
                <a:solidFill>
                  <a:srgbClr val="0AD0D9"/>
                </a:solidFill>
                <a:latin typeface="Arial"/>
                <a:cs typeface="Arial"/>
              </a:rPr>
              <a:t></a:t>
            </a:r>
            <a:r>
              <a:rPr sz="3600" spc="-150" dirty="0">
                <a:latin typeface="Georgia"/>
                <a:cs typeface="Georgia"/>
              </a:rPr>
              <a:t>The selling concepts</a:t>
            </a:r>
            <a:endParaRPr sz="3600" spc="-150">
              <a:latin typeface="Georgia"/>
              <a:cs typeface="Georgia"/>
            </a:endParaRPr>
          </a:p>
          <a:p>
            <a:pPr marL="12700">
              <a:lnSpc>
                <a:spcPct val="100000"/>
              </a:lnSpc>
              <a:spcBef>
                <a:spcPts val="865"/>
              </a:spcBef>
            </a:pPr>
            <a:r>
              <a:rPr sz="3400" spc="-150" dirty="0">
                <a:solidFill>
                  <a:srgbClr val="0AD0D9"/>
                </a:solidFill>
                <a:latin typeface="Arial"/>
                <a:cs typeface="Arial"/>
              </a:rPr>
              <a:t></a:t>
            </a:r>
            <a:r>
              <a:rPr sz="3600" spc="-150" dirty="0">
                <a:latin typeface="Georgia"/>
                <a:cs typeface="Georgia"/>
              </a:rPr>
              <a:t>The marketing concepts</a:t>
            </a:r>
            <a:endParaRPr sz="3600" spc="-150">
              <a:latin typeface="Georgia"/>
              <a:cs typeface="Georgia"/>
            </a:endParaRPr>
          </a:p>
          <a:p>
            <a:pPr marL="12700">
              <a:lnSpc>
                <a:spcPct val="100000"/>
              </a:lnSpc>
              <a:spcBef>
                <a:spcPts val="865"/>
              </a:spcBef>
            </a:pPr>
            <a:r>
              <a:rPr sz="3400" spc="-150" dirty="0">
                <a:solidFill>
                  <a:srgbClr val="0AD0D9"/>
                </a:solidFill>
                <a:latin typeface="Arial"/>
                <a:cs typeface="Arial"/>
              </a:rPr>
              <a:t></a:t>
            </a:r>
            <a:r>
              <a:rPr sz="3600" spc="-150" dirty="0">
                <a:latin typeface="Georgia"/>
                <a:cs typeface="Georgia"/>
              </a:rPr>
              <a:t>The societal marketing concepts</a:t>
            </a:r>
            <a:endParaRPr sz="3600" spc="-150">
              <a:latin typeface="Georgia"/>
              <a:cs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1187575"/>
            <a:ext cx="8165465" cy="3194464"/>
          </a:xfrm>
          <a:prstGeom prst="rect">
            <a:avLst/>
          </a:prstGeom>
        </p:spPr>
        <p:txBody>
          <a:bodyPr vert="horz" wrap="square" lIns="0" tIns="100330" rIns="0" bIns="0" rtlCol="0">
            <a:spAutoFit/>
          </a:bodyPr>
          <a:lstStyle/>
          <a:p>
            <a:pPr marL="12700">
              <a:lnSpc>
                <a:spcPct val="100000"/>
              </a:lnSpc>
              <a:spcBef>
                <a:spcPts val="790"/>
              </a:spcBef>
            </a:pPr>
            <a:r>
              <a:rPr sz="3600" b="1" spc="-150" dirty="0">
                <a:latin typeface="Arial"/>
                <a:cs typeface="Arial"/>
              </a:rPr>
              <a:t>Production Concept</a:t>
            </a:r>
            <a:endParaRPr sz="3600" spc="-150">
              <a:latin typeface="Arial"/>
              <a:cs typeface="Arial"/>
            </a:endParaRPr>
          </a:p>
          <a:p>
            <a:pPr marL="377825" marR="5080" indent="-27940" algn="just">
              <a:lnSpc>
                <a:spcPct val="100000"/>
              </a:lnSpc>
              <a:spcBef>
                <a:spcPts val="620"/>
              </a:spcBef>
            </a:pPr>
            <a:r>
              <a:rPr spc="-150" dirty="0">
                <a:solidFill>
                  <a:srgbClr val="000000"/>
                </a:solidFill>
                <a:latin typeface="Georgia"/>
                <a:cs typeface="Georgia"/>
              </a:rPr>
              <a:t>The philosophy that consumers will favour products that are available  and highly affordable and that management should therefore focus on  improving production and distribution efficiency.</a:t>
            </a:r>
          </a:p>
        </p:txBody>
      </p:sp>
      <p:sp>
        <p:nvSpPr>
          <p:cNvPr id="9" name="object 9"/>
          <p:cNvSpPr txBox="1"/>
          <p:nvPr/>
        </p:nvSpPr>
        <p:spPr>
          <a:xfrm>
            <a:off x="8545830" y="6517944"/>
            <a:ext cx="154305" cy="208279"/>
          </a:xfrm>
          <a:prstGeom prst="rect">
            <a:avLst/>
          </a:prstGeom>
        </p:spPr>
        <p:txBody>
          <a:bodyPr vert="horz" wrap="square" lIns="0" tIns="12700" rIns="0" bIns="0" rtlCol="0">
            <a:spAutoFit/>
          </a:bodyPr>
          <a:lstStyle/>
          <a:p>
            <a:pPr marL="12700">
              <a:lnSpc>
                <a:spcPct val="100000"/>
              </a:lnSpc>
              <a:spcBef>
                <a:spcPts val="100"/>
              </a:spcBef>
            </a:pPr>
            <a:r>
              <a:rPr sz="1200" spc="-114" dirty="0">
                <a:solidFill>
                  <a:srgbClr val="045C75"/>
                </a:solidFill>
                <a:latin typeface="Georgia"/>
                <a:cs typeface="Georgia"/>
              </a:rPr>
              <a:t>18</a:t>
            </a:r>
            <a:endParaRPr sz="1200">
              <a:latin typeface="Georgia"/>
              <a:cs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240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381000" y="0"/>
            <a:ext cx="8165465" cy="6499856"/>
          </a:xfrm>
          <a:prstGeom prst="rect">
            <a:avLst/>
          </a:prstGeom>
        </p:spPr>
        <p:txBody>
          <a:bodyPr vert="horz" wrap="square" lIns="0" tIns="13335" rIns="0" bIns="0" rtlCol="0" anchor="ctr">
            <a:spAutoFit/>
          </a:bodyPr>
          <a:lstStyle/>
          <a:p>
            <a:pPr marL="12700">
              <a:lnSpc>
                <a:spcPct val="100000"/>
              </a:lnSpc>
              <a:spcBef>
                <a:spcPts val="105"/>
              </a:spcBef>
            </a:pPr>
            <a:r>
              <a:rPr sz="3200" spc="-150" smtClean="0">
                <a:solidFill>
                  <a:srgbClr val="7D9531"/>
                </a:solidFill>
                <a:latin typeface="Times New Roman"/>
                <a:cs typeface="Times New Roman"/>
              </a:rPr>
              <a:t>Meaning</a:t>
            </a:r>
            <a:endParaRPr sz="3200" spc="-150" smtClean="0">
              <a:latin typeface="Times New Roman"/>
              <a:cs typeface="Times New Roman"/>
            </a:endParaRPr>
          </a:p>
          <a:p>
            <a:pPr marL="378460" marR="5080" indent="-274320" algn="just">
              <a:lnSpc>
                <a:spcPct val="100000"/>
              </a:lnSpc>
              <a:spcBef>
                <a:spcPts val="2860"/>
              </a:spcBef>
              <a:buClr>
                <a:srgbClr val="0AD0D9"/>
              </a:buClr>
              <a:buSzPct val="93750"/>
              <a:buFont typeface="Arial"/>
              <a:buChar char=""/>
              <a:tabLst>
                <a:tab pos="379095" algn="l"/>
              </a:tabLst>
            </a:pPr>
            <a:r>
              <a:rPr sz="3200" spc="-150" smtClean="0">
                <a:solidFill>
                  <a:srgbClr val="7D9531"/>
                </a:solidFill>
                <a:latin typeface="Georgia"/>
                <a:cs typeface="Georgia"/>
              </a:rPr>
              <a:t>Market: </a:t>
            </a:r>
            <a:r>
              <a:rPr lang="en-US" sz="3200" spc="-150" dirty="0" smtClean="0">
                <a:solidFill>
                  <a:srgbClr val="7D9531"/>
                </a:solidFill>
                <a:latin typeface="Georgia"/>
                <a:cs typeface="Georgia"/>
              </a:rPr>
              <a:t>     </a:t>
            </a:r>
            <a:r>
              <a:rPr sz="3200" spc="-150" smtClean="0">
                <a:latin typeface="Georgia"/>
                <a:cs typeface="Georgia"/>
              </a:rPr>
              <a:t>it</a:t>
            </a:r>
            <a:r>
              <a:rPr lang="en-US" sz="3200" spc="-150" dirty="0" smtClean="0">
                <a:latin typeface="Georgia"/>
                <a:cs typeface="Georgia"/>
              </a:rPr>
              <a:t> </a:t>
            </a:r>
            <a:r>
              <a:rPr sz="3200" spc="-150" smtClean="0">
                <a:latin typeface="Georgia"/>
                <a:cs typeface="Georgia"/>
              </a:rPr>
              <a:t> is </a:t>
            </a:r>
            <a:r>
              <a:rPr lang="en-US" sz="3200" spc="-150" dirty="0" smtClean="0">
                <a:latin typeface="Georgia"/>
                <a:cs typeface="Georgia"/>
              </a:rPr>
              <a:t> </a:t>
            </a:r>
            <a:r>
              <a:rPr sz="3200" spc="-150" smtClean="0">
                <a:latin typeface="Georgia"/>
                <a:cs typeface="Georgia"/>
              </a:rPr>
              <a:t>a </a:t>
            </a:r>
            <a:r>
              <a:rPr lang="en-US" sz="3200" spc="-150" dirty="0" smtClean="0">
                <a:latin typeface="Georgia"/>
                <a:cs typeface="Georgia"/>
              </a:rPr>
              <a:t> </a:t>
            </a:r>
            <a:r>
              <a:rPr sz="3200" spc="-150" smtClean="0">
                <a:latin typeface="Georgia"/>
                <a:cs typeface="Georgia"/>
              </a:rPr>
              <a:t>place where buyers and sellers sales and buys from  producers.</a:t>
            </a:r>
          </a:p>
          <a:p>
            <a:pPr marL="378460" marR="5080" indent="-274320" algn="just">
              <a:lnSpc>
                <a:spcPct val="100000"/>
              </a:lnSpc>
              <a:spcBef>
                <a:spcPts val="770"/>
              </a:spcBef>
              <a:buClr>
                <a:srgbClr val="0AD0D9"/>
              </a:buClr>
              <a:buSzPct val="93750"/>
              <a:buFont typeface="Arial"/>
              <a:buChar char=""/>
              <a:tabLst>
                <a:tab pos="379095" algn="l"/>
              </a:tabLst>
            </a:pPr>
            <a:r>
              <a:rPr sz="3200" spc="-150" smtClean="0">
                <a:solidFill>
                  <a:srgbClr val="7D9531"/>
                </a:solidFill>
                <a:latin typeface="Georgia"/>
                <a:cs typeface="Georgia"/>
              </a:rPr>
              <a:t>Marketing: </a:t>
            </a:r>
            <a:r>
              <a:rPr sz="3200" spc="-150" smtClean="0">
                <a:latin typeface="Georgia"/>
                <a:cs typeface="Georgia"/>
              </a:rPr>
              <a:t>it is a process or system of business activity designed to  plan promote and distribute the want satisfying goods and services to  target market.</a:t>
            </a:r>
          </a:p>
          <a:p>
            <a:pPr marL="378460" marR="5080" indent="-274320" algn="just">
              <a:lnSpc>
                <a:spcPct val="100000"/>
              </a:lnSpc>
              <a:spcBef>
                <a:spcPts val="770"/>
              </a:spcBef>
              <a:buClr>
                <a:srgbClr val="0AD0D9"/>
              </a:buClr>
              <a:buSzPct val="93750"/>
              <a:buFont typeface="Arial"/>
              <a:buChar char=""/>
              <a:tabLst>
                <a:tab pos="379095" algn="l"/>
              </a:tabLst>
            </a:pPr>
            <a:r>
              <a:rPr sz="3200" spc="-150" smtClean="0">
                <a:solidFill>
                  <a:srgbClr val="7D9531"/>
                </a:solidFill>
                <a:latin typeface="Georgia"/>
                <a:cs typeface="Georgia"/>
              </a:rPr>
              <a:t>Marketing Management:  </a:t>
            </a:r>
            <a:r>
              <a:rPr sz="3200" spc="-150" smtClean="0">
                <a:latin typeface="Georgia"/>
                <a:cs typeface="Georgia"/>
              </a:rPr>
              <a:t>It can be defined  as  an art and science of  choosing target volume and getting keeping and growing customer to  create delivering and communicating superior customer value.</a:t>
            </a:r>
            <a:endParaRPr sz="3200" spc="-150">
              <a:latin typeface="Georgia"/>
              <a:cs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1187575"/>
            <a:ext cx="8162290" cy="2209579"/>
          </a:xfrm>
          <a:prstGeom prst="rect">
            <a:avLst/>
          </a:prstGeom>
        </p:spPr>
        <p:txBody>
          <a:bodyPr vert="horz" wrap="square" lIns="0" tIns="100330" rIns="0" bIns="0" rtlCol="0">
            <a:spAutoFit/>
          </a:bodyPr>
          <a:lstStyle/>
          <a:p>
            <a:pPr marL="12700">
              <a:lnSpc>
                <a:spcPct val="100000"/>
              </a:lnSpc>
              <a:spcBef>
                <a:spcPts val="790"/>
              </a:spcBef>
            </a:pPr>
            <a:r>
              <a:rPr sz="3600" b="1" spc="-150" dirty="0">
                <a:latin typeface="Arial"/>
                <a:cs typeface="Arial"/>
              </a:rPr>
              <a:t>Product Concept</a:t>
            </a:r>
            <a:endParaRPr sz="3600" spc="-150">
              <a:latin typeface="Arial"/>
              <a:cs typeface="Arial"/>
            </a:endParaRPr>
          </a:p>
          <a:p>
            <a:pPr marL="377825" marR="5080" indent="-27940">
              <a:lnSpc>
                <a:spcPct val="100000"/>
              </a:lnSpc>
              <a:spcBef>
                <a:spcPts val="620"/>
              </a:spcBef>
            </a:pPr>
            <a:r>
              <a:rPr spc="-150" dirty="0">
                <a:solidFill>
                  <a:srgbClr val="000000"/>
                </a:solidFill>
                <a:latin typeface="Georgia"/>
                <a:cs typeface="Georgia"/>
              </a:rPr>
              <a:t>The philosophy that consumers will favour products that offer the most  quality, performance, and innovative features.</a:t>
            </a:r>
          </a:p>
        </p:txBody>
      </p:sp>
      <p:sp>
        <p:nvSpPr>
          <p:cNvPr id="9" name="object 9"/>
          <p:cNvSpPr txBox="1"/>
          <p:nvPr/>
        </p:nvSpPr>
        <p:spPr>
          <a:xfrm>
            <a:off x="8544306" y="6517944"/>
            <a:ext cx="155575" cy="208279"/>
          </a:xfrm>
          <a:prstGeom prst="rect">
            <a:avLst/>
          </a:prstGeom>
        </p:spPr>
        <p:txBody>
          <a:bodyPr vert="horz" wrap="square" lIns="0" tIns="12700" rIns="0" bIns="0" rtlCol="0">
            <a:spAutoFit/>
          </a:bodyPr>
          <a:lstStyle/>
          <a:p>
            <a:pPr marL="12700">
              <a:lnSpc>
                <a:spcPct val="100000"/>
              </a:lnSpc>
              <a:spcBef>
                <a:spcPts val="100"/>
              </a:spcBef>
            </a:pPr>
            <a:r>
              <a:rPr sz="1200" spc="-90" dirty="0">
                <a:solidFill>
                  <a:srgbClr val="045C75"/>
                </a:solidFill>
                <a:latin typeface="Georgia"/>
                <a:cs typeface="Georgia"/>
              </a:rPr>
              <a:t>19</a:t>
            </a:r>
            <a:endParaRPr sz="1200">
              <a:latin typeface="Georgia"/>
              <a:cs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1187575"/>
            <a:ext cx="8161655" cy="2702022"/>
          </a:xfrm>
          <a:prstGeom prst="rect">
            <a:avLst/>
          </a:prstGeom>
        </p:spPr>
        <p:txBody>
          <a:bodyPr vert="horz" wrap="square" lIns="0" tIns="100330" rIns="0" bIns="0" rtlCol="0">
            <a:spAutoFit/>
          </a:bodyPr>
          <a:lstStyle/>
          <a:p>
            <a:pPr marL="12700">
              <a:lnSpc>
                <a:spcPct val="100000"/>
              </a:lnSpc>
              <a:spcBef>
                <a:spcPts val="790"/>
              </a:spcBef>
            </a:pPr>
            <a:r>
              <a:rPr sz="3600" b="1" spc="-150" dirty="0">
                <a:latin typeface="Arial"/>
                <a:cs typeface="Arial"/>
              </a:rPr>
              <a:t>Selling Concept</a:t>
            </a:r>
            <a:endParaRPr sz="3600" spc="-150">
              <a:latin typeface="Arial"/>
              <a:cs typeface="Arial"/>
            </a:endParaRPr>
          </a:p>
          <a:p>
            <a:pPr marL="377825" marR="5080" indent="-27940" algn="just">
              <a:lnSpc>
                <a:spcPct val="100000"/>
              </a:lnSpc>
              <a:spcBef>
                <a:spcPts val="620"/>
              </a:spcBef>
            </a:pPr>
            <a:r>
              <a:rPr spc="-150" dirty="0">
                <a:solidFill>
                  <a:srgbClr val="000000"/>
                </a:solidFill>
                <a:latin typeface="Georgia"/>
                <a:cs typeface="Georgia"/>
              </a:rPr>
              <a:t>The idea that consumers will not buy enough of the </a:t>
            </a:r>
            <a:r>
              <a:rPr spc="-150" dirty="0">
                <a:solidFill>
                  <a:srgbClr val="000000"/>
                </a:solidFill>
                <a:latin typeface="Trebuchet MS"/>
                <a:cs typeface="Trebuchet MS"/>
              </a:rPr>
              <a:t>organization’s  </a:t>
            </a:r>
            <a:r>
              <a:rPr spc="-150" dirty="0">
                <a:solidFill>
                  <a:srgbClr val="000000"/>
                </a:solidFill>
                <a:latin typeface="Georgia"/>
                <a:cs typeface="Georgia"/>
              </a:rPr>
              <a:t>products unless the organization undertakes a large </a:t>
            </a:r>
            <a:r>
              <a:rPr spc="-150" dirty="0">
                <a:solidFill>
                  <a:srgbClr val="000000"/>
                </a:solidFill>
                <a:latin typeface="Trebuchet MS"/>
                <a:cs typeface="Trebuchet MS"/>
              </a:rPr>
              <a:t>– </a:t>
            </a:r>
            <a:r>
              <a:rPr spc="-150" dirty="0">
                <a:solidFill>
                  <a:srgbClr val="000000"/>
                </a:solidFill>
                <a:latin typeface="Georgia"/>
                <a:cs typeface="Georgia"/>
              </a:rPr>
              <a:t>scale selling and  promotion effort</a:t>
            </a:r>
            <a:r>
              <a:rPr sz="2600" spc="-150" dirty="0">
                <a:solidFill>
                  <a:srgbClr val="000000"/>
                </a:solidFill>
                <a:latin typeface="Georgia"/>
                <a:cs typeface="Georgia"/>
              </a:rPr>
              <a:t>.</a:t>
            </a:r>
            <a:endParaRPr sz="2600" spc="-150">
              <a:latin typeface="Georgia"/>
              <a:cs typeface="Georgia"/>
            </a:endParaRPr>
          </a:p>
        </p:txBody>
      </p:sp>
      <p:sp>
        <p:nvSpPr>
          <p:cNvPr id="9" name="object 9"/>
          <p:cNvSpPr txBox="1"/>
          <p:nvPr/>
        </p:nvSpPr>
        <p:spPr>
          <a:xfrm>
            <a:off x="8519921" y="6517944"/>
            <a:ext cx="18034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045C75"/>
                </a:solidFill>
                <a:latin typeface="Georgia"/>
                <a:cs typeface="Georgia"/>
              </a:rPr>
              <a:t>20</a:t>
            </a:r>
            <a:endParaRPr sz="1200">
              <a:latin typeface="Georgia"/>
              <a:cs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1187575"/>
            <a:ext cx="8164195" cy="3686907"/>
          </a:xfrm>
          <a:prstGeom prst="rect">
            <a:avLst/>
          </a:prstGeom>
        </p:spPr>
        <p:txBody>
          <a:bodyPr vert="horz" wrap="square" lIns="0" tIns="100330" rIns="0" bIns="0" rtlCol="0">
            <a:spAutoFit/>
          </a:bodyPr>
          <a:lstStyle/>
          <a:p>
            <a:pPr marL="12700">
              <a:lnSpc>
                <a:spcPct val="100000"/>
              </a:lnSpc>
              <a:spcBef>
                <a:spcPts val="790"/>
              </a:spcBef>
            </a:pPr>
            <a:r>
              <a:rPr sz="3600" b="1" spc="-150" dirty="0">
                <a:latin typeface="Arial"/>
                <a:cs typeface="Arial"/>
              </a:rPr>
              <a:t>Marketing Concept</a:t>
            </a:r>
            <a:endParaRPr sz="3600" spc="-150">
              <a:latin typeface="Arial"/>
              <a:cs typeface="Arial"/>
            </a:endParaRPr>
          </a:p>
          <a:p>
            <a:pPr marL="377825" marR="5080" indent="-7620" algn="just">
              <a:lnSpc>
                <a:spcPct val="100000"/>
              </a:lnSpc>
              <a:spcBef>
                <a:spcPts val="620"/>
              </a:spcBef>
            </a:pPr>
            <a:r>
              <a:rPr spc="-150" dirty="0">
                <a:solidFill>
                  <a:srgbClr val="000000"/>
                </a:solidFill>
                <a:latin typeface="Georgia"/>
                <a:cs typeface="Georgia"/>
              </a:rPr>
              <a:t>The marketing management philosophy that holds that achieving  organizational goals depends on determining the needs and wants of  target markets and delivering the desired satisfactions more effectively  and efficiently than competitors do.</a:t>
            </a:r>
          </a:p>
        </p:txBody>
      </p:sp>
      <p:sp>
        <p:nvSpPr>
          <p:cNvPr id="9" name="object 9"/>
          <p:cNvSpPr txBox="1"/>
          <p:nvPr/>
        </p:nvSpPr>
        <p:spPr>
          <a:xfrm>
            <a:off x="8554973" y="6517944"/>
            <a:ext cx="146050" cy="208279"/>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045C75"/>
                </a:solidFill>
                <a:latin typeface="Georgia"/>
                <a:cs typeface="Georgia"/>
              </a:rPr>
              <a:t>21</a:t>
            </a:r>
            <a:endParaRPr sz="1200">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1187575"/>
            <a:ext cx="8164195" cy="4179349"/>
          </a:xfrm>
          <a:prstGeom prst="rect">
            <a:avLst/>
          </a:prstGeom>
        </p:spPr>
        <p:txBody>
          <a:bodyPr vert="horz" wrap="square" lIns="0" tIns="100330" rIns="0" bIns="0" rtlCol="0">
            <a:spAutoFit/>
          </a:bodyPr>
          <a:lstStyle/>
          <a:p>
            <a:pPr marL="12700">
              <a:lnSpc>
                <a:spcPct val="100000"/>
              </a:lnSpc>
              <a:spcBef>
                <a:spcPts val="790"/>
              </a:spcBef>
            </a:pPr>
            <a:r>
              <a:rPr sz="3600" b="1" spc="-150" dirty="0">
                <a:latin typeface="Arial"/>
                <a:cs typeface="Arial"/>
              </a:rPr>
              <a:t>Societal Marketing Concept</a:t>
            </a:r>
            <a:endParaRPr sz="3600" spc="-150">
              <a:latin typeface="Arial"/>
              <a:cs typeface="Arial"/>
            </a:endParaRPr>
          </a:p>
          <a:p>
            <a:pPr marL="377825" marR="5080" indent="-27940" algn="just">
              <a:lnSpc>
                <a:spcPct val="100000"/>
              </a:lnSpc>
              <a:spcBef>
                <a:spcPts val="620"/>
              </a:spcBef>
            </a:pPr>
            <a:r>
              <a:rPr spc="-150" dirty="0">
                <a:solidFill>
                  <a:srgbClr val="000000"/>
                </a:solidFill>
                <a:latin typeface="Georgia"/>
                <a:cs typeface="Georgia"/>
              </a:rPr>
              <a:t>The idea that the organization should determine the needs, wants, and  interests of target markets and deliver the desired satisfactions more  effectively and efficiently than competitors in a way that maintains or  improves the </a:t>
            </a:r>
            <a:r>
              <a:rPr spc="-150" dirty="0">
                <a:solidFill>
                  <a:srgbClr val="000000"/>
                </a:solidFill>
                <a:latin typeface="Trebuchet MS"/>
                <a:cs typeface="Trebuchet MS"/>
              </a:rPr>
              <a:t>consumer’s </a:t>
            </a:r>
            <a:r>
              <a:rPr spc="-150" dirty="0">
                <a:solidFill>
                  <a:srgbClr val="000000"/>
                </a:solidFill>
                <a:latin typeface="Georgia"/>
                <a:cs typeface="Georgia"/>
              </a:rPr>
              <a:t>and </a:t>
            </a:r>
            <a:r>
              <a:rPr spc="-150" dirty="0">
                <a:solidFill>
                  <a:srgbClr val="000000"/>
                </a:solidFill>
                <a:latin typeface="Trebuchet MS"/>
                <a:cs typeface="Trebuchet MS"/>
              </a:rPr>
              <a:t>society’s </a:t>
            </a:r>
            <a:r>
              <a:rPr spc="-150" dirty="0">
                <a:solidFill>
                  <a:srgbClr val="000000"/>
                </a:solidFill>
                <a:latin typeface="Georgia"/>
                <a:cs typeface="Georgia"/>
              </a:rPr>
              <a:t>well </a:t>
            </a:r>
            <a:r>
              <a:rPr spc="-150" dirty="0">
                <a:solidFill>
                  <a:srgbClr val="000000"/>
                </a:solidFill>
                <a:latin typeface="Trebuchet MS"/>
                <a:cs typeface="Trebuchet MS"/>
              </a:rPr>
              <a:t>– </a:t>
            </a:r>
            <a:r>
              <a:rPr spc="-150" dirty="0">
                <a:solidFill>
                  <a:srgbClr val="000000"/>
                </a:solidFill>
                <a:latin typeface="Georgia"/>
                <a:cs typeface="Georgia"/>
              </a:rPr>
              <a:t>being.</a:t>
            </a:r>
          </a:p>
        </p:txBody>
      </p:sp>
      <p:sp>
        <p:nvSpPr>
          <p:cNvPr id="9" name="object 9"/>
          <p:cNvSpPr txBox="1"/>
          <p:nvPr/>
        </p:nvSpPr>
        <p:spPr>
          <a:xfrm>
            <a:off x="8529066" y="6517944"/>
            <a:ext cx="172085"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045C75"/>
                </a:solidFill>
                <a:latin typeface="Georgia"/>
                <a:cs typeface="Georgia"/>
              </a:rPr>
              <a:t>22</a:t>
            </a:r>
            <a:endParaRPr sz="1200">
              <a:latin typeface="Georgia"/>
              <a:cs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830071"/>
            <a:ext cx="5194300" cy="505908"/>
          </a:xfrm>
          <a:prstGeom prst="rect">
            <a:avLst/>
          </a:prstGeom>
        </p:spPr>
        <p:txBody>
          <a:bodyPr vert="horz" wrap="square" lIns="0" tIns="13335" rIns="0" bIns="0" rtlCol="0">
            <a:spAutoFit/>
          </a:bodyPr>
          <a:lstStyle/>
          <a:p>
            <a:pPr marL="12700">
              <a:lnSpc>
                <a:spcPct val="100000"/>
              </a:lnSpc>
              <a:spcBef>
                <a:spcPts val="105"/>
              </a:spcBef>
            </a:pPr>
            <a:r>
              <a:rPr spc="-150" dirty="0"/>
              <a:t>Function of marketing</a:t>
            </a:r>
          </a:p>
        </p:txBody>
      </p:sp>
      <p:sp>
        <p:nvSpPr>
          <p:cNvPr id="9" name="object 9"/>
          <p:cNvSpPr txBox="1"/>
          <p:nvPr/>
        </p:nvSpPr>
        <p:spPr>
          <a:xfrm>
            <a:off x="535940" y="1433322"/>
            <a:ext cx="6474460" cy="4485202"/>
          </a:xfrm>
          <a:prstGeom prst="rect">
            <a:avLst/>
          </a:prstGeom>
        </p:spPr>
        <p:txBody>
          <a:bodyPr vert="horz" wrap="square" lIns="0" tIns="62865" rIns="0" bIns="0" rtlCol="0">
            <a:spAutoFit/>
          </a:bodyPr>
          <a:lstStyle/>
          <a:p>
            <a:pPr marL="287020" indent="-274320">
              <a:lnSpc>
                <a:spcPct val="100000"/>
              </a:lnSpc>
              <a:spcBef>
                <a:spcPts val="495"/>
              </a:spcBef>
              <a:buClr>
                <a:srgbClr val="0AD0D9"/>
              </a:buClr>
              <a:buSzPct val="93939"/>
              <a:buFont typeface="Arial"/>
              <a:buChar char=""/>
              <a:tabLst>
                <a:tab pos="287020" algn="l"/>
              </a:tabLst>
            </a:pPr>
            <a:r>
              <a:rPr sz="3300" spc="-150" dirty="0">
                <a:latin typeface="Georgia"/>
                <a:cs typeface="Georgia"/>
              </a:rPr>
              <a:t>Selling</a:t>
            </a:r>
            <a:endParaRPr sz="3300" spc="-150">
              <a:latin typeface="Georgia"/>
              <a:cs typeface="Georgia"/>
            </a:endParaRPr>
          </a:p>
          <a:p>
            <a:pPr marL="287020" indent="-274320">
              <a:lnSpc>
                <a:spcPct val="100000"/>
              </a:lnSpc>
              <a:spcBef>
                <a:spcPts val="395"/>
              </a:spcBef>
              <a:buClr>
                <a:srgbClr val="0AD0D9"/>
              </a:buClr>
              <a:buSzPct val="93939"/>
              <a:buFont typeface="Arial"/>
              <a:buChar char=""/>
              <a:tabLst>
                <a:tab pos="287020" algn="l"/>
              </a:tabLst>
            </a:pPr>
            <a:r>
              <a:rPr sz="3300" spc="-150" dirty="0">
                <a:latin typeface="Georgia"/>
                <a:cs typeface="Georgia"/>
              </a:rPr>
              <a:t>Buying</a:t>
            </a:r>
            <a:endParaRPr sz="3300" spc="-150">
              <a:latin typeface="Georgia"/>
              <a:cs typeface="Georgia"/>
            </a:endParaRPr>
          </a:p>
          <a:p>
            <a:pPr marL="287020" indent="-274320">
              <a:lnSpc>
                <a:spcPct val="100000"/>
              </a:lnSpc>
              <a:spcBef>
                <a:spcPts val="400"/>
              </a:spcBef>
              <a:buClr>
                <a:srgbClr val="0AD0D9"/>
              </a:buClr>
              <a:buSzPct val="93939"/>
              <a:buFont typeface="Arial"/>
              <a:buChar char=""/>
              <a:tabLst>
                <a:tab pos="287020" algn="l"/>
              </a:tabLst>
            </a:pPr>
            <a:r>
              <a:rPr sz="3300" spc="-150" dirty="0">
                <a:latin typeface="Georgia"/>
                <a:cs typeface="Georgia"/>
              </a:rPr>
              <a:t>Transportation</a:t>
            </a:r>
            <a:endParaRPr sz="3300" spc="-150">
              <a:latin typeface="Georgia"/>
              <a:cs typeface="Georgia"/>
            </a:endParaRPr>
          </a:p>
          <a:p>
            <a:pPr marL="287020" indent="-274320">
              <a:lnSpc>
                <a:spcPct val="100000"/>
              </a:lnSpc>
              <a:spcBef>
                <a:spcPts val="395"/>
              </a:spcBef>
              <a:buClr>
                <a:srgbClr val="0AD0D9"/>
              </a:buClr>
              <a:buSzPct val="93939"/>
              <a:buFont typeface="Arial"/>
              <a:buChar char=""/>
              <a:tabLst>
                <a:tab pos="287020" algn="l"/>
              </a:tabLst>
            </a:pPr>
            <a:r>
              <a:rPr sz="3300" spc="-150" dirty="0">
                <a:latin typeface="Georgia"/>
                <a:cs typeface="Georgia"/>
              </a:rPr>
              <a:t>Storage</a:t>
            </a:r>
            <a:endParaRPr sz="3300" spc="-150">
              <a:latin typeface="Georgia"/>
              <a:cs typeface="Georgia"/>
            </a:endParaRPr>
          </a:p>
          <a:p>
            <a:pPr marL="287020" indent="-274320">
              <a:lnSpc>
                <a:spcPct val="100000"/>
              </a:lnSpc>
              <a:spcBef>
                <a:spcPts val="395"/>
              </a:spcBef>
              <a:buClr>
                <a:srgbClr val="0AD0D9"/>
              </a:buClr>
              <a:buSzPct val="93939"/>
              <a:buFont typeface="Arial"/>
              <a:buChar char=""/>
              <a:tabLst>
                <a:tab pos="287020" algn="l"/>
              </a:tabLst>
            </a:pPr>
            <a:r>
              <a:rPr sz="3300" spc="-150" dirty="0">
                <a:latin typeface="Georgia"/>
                <a:cs typeface="Georgia"/>
              </a:rPr>
              <a:t>Standardization and grading</a:t>
            </a:r>
            <a:endParaRPr sz="3300" spc="-150">
              <a:latin typeface="Georgia"/>
              <a:cs typeface="Georgia"/>
            </a:endParaRPr>
          </a:p>
          <a:p>
            <a:pPr marL="287020" indent="-274320">
              <a:lnSpc>
                <a:spcPct val="100000"/>
              </a:lnSpc>
              <a:spcBef>
                <a:spcPts val="400"/>
              </a:spcBef>
              <a:buClr>
                <a:srgbClr val="0AD0D9"/>
              </a:buClr>
              <a:buSzPct val="93939"/>
              <a:buFont typeface="Arial"/>
              <a:buChar char=""/>
              <a:tabLst>
                <a:tab pos="287020" algn="l"/>
              </a:tabLst>
            </a:pPr>
            <a:r>
              <a:rPr sz="3300" spc="-150" dirty="0">
                <a:latin typeface="Georgia"/>
                <a:cs typeface="Georgia"/>
              </a:rPr>
              <a:t>Financing</a:t>
            </a:r>
            <a:endParaRPr sz="3300" spc="-150">
              <a:latin typeface="Georgia"/>
              <a:cs typeface="Georgia"/>
            </a:endParaRPr>
          </a:p>
          <a:p>
            <a:pPr marL="287020" indent="-274320">
              <a:lnSpc>
                <a:spcPct val="100000"/>
              </a:lnSpc>
              <a:spcBef>
                <a:spcPts val="395"/>
              </a:spcBef>
              <a:buClr>
                <a:srgbClr val="0AD0D9"/>
              </a:buClr>
              <a:buSzPct val="93939"/>
              <a:buFont typeface="Arial"/>
              <a:buChar char=""/>
              <a:tabLst>
                <a:tab pos="287020" algn="l"/>
              </a:tabLst>
            </a:pPr>
            <a:r>
              <a:rPr sz="3300" spc="-150" dirty="0">
                <a:latin typeface="Georgia"/>
                <a:cs typeface="Georgia"/>
              </a:rPr>
              <a:t>Risk taking</a:t>
            </a:r>
            <a:endParaRPr sz="3300" spc="-150">
              <a:latin typeface="Georgia"/>
              <a:cs typeface="Georgia"/>
            </a:endParaRPr>
          </a:p>
          <a:p>
            <a:pPr marL="287020" indent="-274320">
              <a:lnSpc>
                <a:spcPct val="100000"/>
              </a:lnSpc>
              <a:spcBef>
                <a:spcPts val="395"/>
              </a:spcBef>
              <a:buClr>
                <a:srgbClr val="0AD0D9"/>
              </a:buClr>
              <a:buSzPct val="93939"/>
              <a:buFont typeface="Arial"/>
              <a:buChar char=""/>
              <a:tabLst>
                <a:tab pos="287020" algn="l"/>
              </a:tabLst>
            </a:pPr>
            <a:r>
              <a:rPr sz="3300" spc="-150" dirty="0">
                <a:latin typeface="Georgia"/>
                <a:cs typeface="Georgia"/>
              </a:rPr>
              <a:t>Market information</a:t>
            </a:r>
            <a:endParaRPr sz="3300" spc="-150">
              <a:latin typeface="Georgia"/>
              <a:cs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304800" y="914400"/>
            <a:ext cx="8165465" cy="3735638"/>
          </a:xfrm>
          <a:prstGeom prst="rect">
            <a:avLst/>
          </a:prstGeom>
        </p:spPr>
        <p:txBody>
          <a:bodyPr vert="horz" wrap="square" lIns="0" tIns="146050" rIns="0" bIns="0" rtlCol="0">
            <a:spAutoFit/>
          </a:bodyPr>
          <a:lstStyle/>
          <a:p>
            <a:pPr marL="12700" algn="just">
              <a:lnSpc>
                <a:spcPct val="100000"/>
              </a:lnSpc>
              <a:spcBef>
                <a:spcPts val="1150"/>
              </a:spcBef>
            </a:pPr>
            <a:r>
              <a:rPr sz="3200" spc="-150" dirty="0">
                <a:solidFill>
                  <a:srgbClr val="04607A"/>
                </a:solidFill>
                <a:latin typeface="Times New Roman"/>
                <a:cs typeface="Times New Roman"/>
              </a:rPr>
              <a:t>Marketing environment</a:t>
            </a:r>
            <a:endParaRPr sz="3200" spc="-150">
              <a:latin typeface="Times New Roman"/>
              <a:cs typeface="Times New Roman"/>
            </a:endParaRPr>
          </a:p>
          <a:p>
            <a:pPr marL="377825" marR="5080" indent="-274320" algn="just">
              <a:lnSpc>
                <a:spcPct val="100000"/>
              </a:lnSpc>
              <a:spcBef>
                <a:spcPts val="1050"/>
              </a:spcBef>
              <a:buClr>
                <a:srgbClr val="0AD0D9"/>
              </a:buClr>
              <a:buSzPct val="93750"/>
              <a:buFont typeface="Arial"/>
              <a:buChar char=""/>
              <a:tabLst>
                <a:tab pos="378460" algn="l"/>
              </a:tabLst>
            </a:pPr>
            <a:r>
              <a:rPr sz="3200" spc="-150" dirty="0">
                <a:latin typeface="Georgia"/>
                <a:cs typeface="Georgia"/>
              </a:rPr>
              <a:t>A variety of environmental forces influence a </a:t>
            </a:r>
            <a:r>
              <a:rPr sz="3200" spc="-150" dirty="0">
                <a:latin typeface="Trebuchet MS"/>
                <a:cs typeface="Trebuchet MS"/>
              </a:rPr>
              <a:t>company’s </a:t>
            </a:r>
            <a:r>
              <a:rPr sz="3200" spc="-150" dirty="0">
                <a:latin typeface="Georgia"/>
                <a:cs typeface="Georgia"/>
              </a:rPr>
              <a:t>marketing  system. Some of them are controllable while some are uncontrollable. It  is the responsibility of the marketing manager to change the </a:t>
            </a:r>
            <a:r>
              <a:rPr sz="3200" spc="-150" dirty="0">
                <a:latin typeface="Trebuchet MS"/>
                <a:cs typeface="Trebuchet MS"/>
              </a:rPr>
              <a:t>company’s  </a:t>
            </a:r>
            <a:r>
              <a:rPr sz="3200" spc="-150" dirty="0">
                <a:latin typeface="Georgia"/>
                <a:cs typeface="Georgia"/>
              </a:rPr>
              <a:t>policies along with the changing </a:t>
            </a:r>
            <a:r>
              <a:rPr sz="3200" spc="-150">
                <a:latin typeface="Georgia"/>
                <a:cs typeface="Georgia"/>
              </a:rPr>
              <a:t>environment</a:t>
            </a:r>
            <a:r>
              <a:rPr sz="3200" spc="-150" smtClean="0">
                <a:latin typeface="Georgia"/>
                <a:cs typeface="Georgia"/>
              </a:rPr>
              <a:t>.</a:t>
            </a:r>
            <a:endParaRPr sz="3200" spc="-150">
              <a:latin typeface="Georgia"/>
              <a:cs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381000" y="838200"/>
            <a:ext cx="8165465" cy="4784643"/>
          </a:xfrm>
          <a:prstGeom prst="rect">
            <a:avLst/>
          </a:prstGeom>
        </p:spPr>
        <p:txBody>
          <a:bodyPr vert="horz" wrap="square" lIns="0" tIns="146050" rIns="0" bIns="0" rtlCol="0">
            <a:spAutoFit/>
          </a:bodyPr>
          <a:lstStyle/>
          <a:p>
            <a:pPr marL="12700" algn="just">
              <a:lnSpc>
                <a:spcPct val="100000"/>
              </a:lnSpc>
              <a:spcBef>
                <a:spcPts val="1150"/>
              </a:spcBef>
            </a:pPr>
            <a:r>
              <a:rPr sz="3200" spc="-150" dirty="0">
                <a:solidFill>
                  <a:srgbClr val="04607A"/>
                </a:solidFill>
                <a:latin typeface="Times New Roman"/>
                <a:cs typeface="Times New Roman"/>
              </a:rPr>
              <a:t>Marketing environment</a:t>
            </a:r>
            <a:endParaRPr sz="3200" spc="-150">
              <a:latin typeface="Times New Roman"/>
              <a:cs typeface="Times New Roman"/>
            </a:endParaRPr>
          </a:p>
          <a:p>
            <a:pPr marL="377825" marR="6985" indent="-274320" algn="just">
              <a:lnSpc>
                <a:spcPct val="100000"/>
              </a:lnSpc>
              <a:spcBef>
                <a:spcPts val="770"/>
              </a:spcBef>
              <a:buClr>
                <a:srgbClr val="0AD0D9"/>
              </a:buClr>
              <a:buSzPct val="93750"/>
              <a:buFont typeface="Arial"/>
              <a:buChar char=""/>
              <a:tabLst>
                <a:tab pos="378460" algn="l"/>
              </a:tabLst>
            </a:pPr>
            <a:r>
              <a:rPr sz="3200" spc="-150" smtClean="0">
                <a:latin typeface="Georgia"/>
                <a:cs typeface="Georgia"/>
              </a:rPr>
              <a:t>According </a:t>
            </a:r>
            <a:r>
              <a:rPr sz="3200" spc="-150" dirty="0">
                <a:latin typeface="Georgia"/>
                <a:cs typeface="Georgia"/>
              </a:rPr>
              <a:t>to </a:t>
            </a:r>
            <a:r>
              <a:rPr sz="3200" b="1" spc="-150" dirty="0">
                <a:latin typeface="Arial"/>
                <a:cs typeface="Arial"/>
              </a:rPr>
              <a:t>“Philip Kotler”  </a:t>
            </a:r>
            <a:r>
              <a:rPr sz="3200" spc="-150" dirty="0">
                <a:latin typeface="Georgia"/>
                <a:cs typeface="Georgia"/>
              </a:rPr>
              <a:t>A </a:t>
            </a:r>
            <a:r>
              <a:rPr sz="3200" spc="-150" dirty="0">
                <a:latin typeface="Trebuchet MS"/>
                <a:cs typeface="Trebuchet MS"/>
              </a:rPr>
              <a:t>company’s </a:t>
            </a:r>
            <a:r>
              <a:rPr sz="3200" spc="-150" dirty="0">
                <a:latin typeface="Georgia"/>
                <a:cs typeface="Georgia"/>
              </a:rPr>
              <a:t>marketing environment  consist of the internal factors and forces, which affect the </a:t>
            </a:r>
            <a:r>
              <a:rPr sz="3200" spc="-150" dirty="0">
                <a:latin typeface="Trebuchet MS"/>
                <a:cs typeface="Trebuchet MS"/>
              </a:rPr>
              <a:t>company’s  </a:t>
            </a:r>
            <a:r>
              <a:rPr sz="3200" spc="-150" dirty="0">
                <a:latin typeface="Georgia"/>
                <a:cs typeface="Georgia"/>
              </a:rPr>
              <a:t>ability to develop &amp; maintain successful transaction &amp; relationship with  the </a:t>
            </a:r>
            <a:r>
              <a:rPr sz="3200" spc="-150" dirty="0">
                <a:latin typeface="Trebuchet MS"/>
                <a:cs typeface="Trebuchet MS"/>
              </a:rPr>
              <a:t>company’s </a:t>
            </a:r>
            <a:r>
              <a:rPr sz="3200" spc="-150" dirty="0">
                <a:latin typeface="Georgia"/>
                <a:cs typeface="Georgia"/>
              </a:rPr>
              <a:t>target </a:t>
            </a:r>
            <a:r>
              <a:rPr sz="3200" spc="-150" dirty="0">
                <a:latin typeface="Trebuchet MS"/>
                <a:cs typeface="Trebuchet MS"/>
              </a:rPr>
              <a:t>customer’s</a:t>
            </a:r>
            <a:r>
              <a:rPr sz="3200" spc="-150" dirty="0">
                <a:latin typeface="Georgia"/>
                <a:cs typeface="Georgia"/>
              </a:rPr>
              <a:t>.</a:t>
            </a:r>
            <a:endParaRPr sz="3200" spc="-150">
              <a:latin typeface="Georgia"/>
              <a:cs typeface="Georgia"/>
            </a:endParaRPr>
          </a:p>
          <a:p>
            <a:pPr marL="378460" indent="-274320" algn="just">
              <a:lnSpc>
                <a:spcPct val="100000"/>
              </a:lnSpc>
              <a:spcBef>
                <a:spcPts val="770"/>
              </a:spcBef>
              <a:buClr>
                <a:srgbClr val="0AD0D9"/>
              </a:buClr>
              <a:buSzPct val="93750"/>
              <a:buFont typeface="Arial"/>
              <a:buChar char=""/>
              <a:tabLst>
                <a:tab pos="378460" algn="l"/>
              </a:tabLst>
            </a:pPr>
            <a:r>
              <a:rPr sz="3200" spc="-150" dirty="0">
                <a:latin typeface="Georgia"/>
                <a:cs typeface="Georgia"/>
              </a:rPr>
              <a:t>There are 2 classification of environments: Macro &amp; Micro.</a:t>
            </a:r>
            <a:endParaRPr sz="3200" spc="-150">
              <a:latin typeface="Georgia"/>
              <a:cs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381000" y="0"/>
            <a:ext cx="8164195" cy="6895477"/>
          </a:xfrm>
          <a:prstGeom prst="rect">
            <a:avLst/>
          </a:prstGeom>
        </p:spPr>
        <p:txBody>
          <a:bodyPr vert="horz" wrap="square" lIns="0" tIns="146050" rIns="0" bIns="0" rtlCol="0">
            <a:spAutoFit/>
          </a:bodyPr>
          <a:lstStyle/>
          <a:p>
            <a:pPr marL="12700">
              <a:lnSpc>
                <a:spcPct val="100000"/>
              </a:lnSpc>
              <a:spcBef>
                <a:spcPts val="1150"/>
              </a:spcBef>
            </a:pPr>
            <a:r>
              <a:rPr sz="3200" spc="-300" dirty="0">
                <a:solidFill>
                  <a:srgbClr val="04607A"/>
                </a:solidFill>
                <a:latin typeface="Times New Roman"/>
                <a:cs typeface="Times New Roman"/>
              </a:rPr>
              <a:t>Importance</a:t>
            </a:r>
            <a:endParaRPr sz="3200" spc="-300">
              <a:latin typeface="Times New Roman"/>
              <a:cs typeface="Times New Roman"/>
            </a:endParaRPr>
          </a:p>
          <a:p>
            <a:pPr marL="377825" marR="5080" indent="-274320" algn="just">
              <a:lnSpc>
                <a:spcPct val="100000"/>
              </a:lnSpc>
              <a:spcBef>
                <a:spcPts val="1050"/>
              </a:spcBef>
              <a:buClr>
                <a:srgbClr val="0AD0D9"/>
              </a:buClr>
              <a:buSzPct val="93750"/>
              <a:buFont typeface="Arial"/>
              <a:buChar char=""/>
              <a:tabLst>
                <a:tab pos="378460" algn="l"/>
              </a:tabLst>
            </a:pPr>
            <a:r>
              <a:rPr sz="3200" spc="-300" dirty="0">
                <a:latin typeface="Georgia"/>
                <a:cs typeface="Georgia"/>
              </a:rPr>
              <a:t>Understanding  of clear marketing environment is essential for  marketing manager in order to have favorable relationships with  desirable customers which in turn ensures good rerun for his investment  studying the environment allows marketers to take advantage of  opportunities as well as to combat threats.</a:t>
            </a:r>
            <a:endParaRPr sz="3200" spc="-300">
              <a:latin typeface="Georgia"/>
              <a:cs typeface="Georgia"/>
            </a:endParaRPr>
          </a:p>
          <a:p>
            <a:pPr marL="377825" marR="5715" indent="-274320" algn="just">
              <a:lnSpc>
                <a:spcPct val="100000"/>
              </a:lnSpc>
              <a:spcBef>
                <a:spcPts val="775"/>
              </a:spcBef>
              <a:buClr>
                <a:srgbClr val="0AD0D9"/>
              </a:buClr>
              <a:buSzPct val="93750"/>
              <a:buFont typeface="Arial"/>
              <a:buChar char=""/>
              <a:tabLst>
                <a:tab pos="378460" algn="l"/>
              </a:tabLst>
            </a:pPr>
            <a:r>
              <a:rPr sz="3200" spc="-300" dirty="0">
                <a:latin typeface="Georgia"/>
                <a:cs typeface="Georgia"/>
              </a:rPr>
              <a:t>Marketing intelligence and research are used to collect information  about the environment.</a:t>
            </a:r>
            <a:endParaRPr sz="3200" spc="-300">
              <a:latin typeface="Georgia"/>
              <a:cs typeface="Georgia"/>
            </a:endParaRPr>
          </a:p>
          <a:p>
            <a:pPr marL="377825" marR="5080" indent="-274320" algn="just">
              <a:lnSpc>
                <a:spcPct val="100000"/>
              </a:lnSpc>
              <a:spcBef>
                <a:spcPts val="765"/>
              </a:spcBef>
              <a:buClr>
                <a:srgbClr val="0AD0D9"/>
              </a:buClr>
              <a:buSzPct val="93750"/>
              <a:buFont typeface="Arial"/>
              <a:buChar char=""/>
              <a:tabLst>
                <a:tab pos="378460" algn="l"/>
              </a:tabLst>
            </a:pPr>
            <a:r>
              <a:rPr sz="3200" spc="-300" dirty="0">
                <a:latin typeface="Georgia"/>
                <a:cs typeface="Georgia"/>
              </a:rPr>
              <a:t>Many companies have started utilizing the opportunities that are  emerging in a changing environment.</a:t>
            </a:r>
            <a:endParaRPr sz="3200" spc="-300">
              <a:latin typeface="Georgia"/>
              <a:cs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444500" y="553536"/>
            <a:ext cx="8117840" cy="4180632"/>
          </a:xfrm>
          <a:prstGeom prst="rect">
            <a:avLst/>
          </a:prstGeom>
        </p:spPr>
        <p:txBody>
          <a:bodyPr vert="horz" wrap="square" lIns="0" tIns="73660" rIns="0" bIns="0" rtlCol="0">
            <a:spAutoFit/>
          </a:bodyPr>
          <a:lstStyle/>
          <a:p>
            <a:pPr marL="12700">
              <a:lnSpc>
                <a:spcPct val="100000"/>
              </a:lnSpc>
              <a:spcBef>
                <a:spcPts val="580"/>
              </a:spcBef>
            </a:pPr>
            <a:r>
              <a:rPr sz="3200" spc="-150" dirty="0">
                <a:solidFill>
                  <a:srgbClr val="04607A"/>
                </a:solidFill>
                <a:latin typeface="Times New Roman"/>
                <a:cs typeface="Times New Roman"/>
              </a:rPr>
              <a:t>Types of market environment</a:t>
            </a:r>
            <a:endParaRPr sz="3200" spc="-150">
              <a:latin typeface="Times New Roman"/>
              <a:cs typeface="Times New Roman"/>
            </a:endParaRPr>
          </a:p>
          <a:p>
            <a:pPr marL="377825" marR="288290" indent="-274320">
              <a:lnSpc>
                <a:spcPct val="100000"/>
              </a:lnSpc>
              <a:spcBef>
                <a:spcPts val="480"/>
              </a:spcBef>
              <a:buClr>
                <a:srgbClr val="0AD0D9"/>
              </a:buClr>
              <a:buSzPct val="93750"/>
              <a:buFont typeface="Arial"/>
              <a:buChar char=""/>
              <a:tabLst>
                <a:tab pos="378460" algn="l"/>
              </a:tabLst>
            </a:pPr>
            <a:r>
              <a:rPr sz="3200" spc="-150" dirty="0">
                <a:latin typeface="Georgia"/>
                <a:cs typeface="Georgia"/>
              </a:rPr>
              <a:t>Micro environment: these are internal factors, which the organization  can control.</a:t>
            </a:r>
            <a:endParaRPr sz="3200" spc="-150">
              <a:latin typeface="Georgia"/>
              <a:cs typeface="Georgia"/>
            </a:endParaRPr>
          </a:p>
          <a:p>
            <a:pPr marL="377825" marR="5080" indent="-274320">
              <a:lnSpc>
                <a:spcPct val="100000"/>
              </a:lnSpc>
              <a:spcBef>
                <a:spcPts val="770"/>
              </a:spcBef>
              <a:buClr>
                <a:srgbClr val="0AD0D9"/>
              </a:buClr>
              <a:buSzPct val="93750"/>
              <a:buFont typeface="Arial"/>
              <a:buChar char=""/>
              <a:tabLst>
                <a:tab pos="378460" algn="l"/>
              </a:tabLst>
            </a:pPr>
            <a:r>
              <a:rPr sz="3200" spc="-150" dirty="0">
                <a:latin typeface="Georgia"/>
                <a:cs typeface="Georgia"/>
              </a:rPr>
              <a:t>Macro environment: (PEST factors): these are external forces which the  organization does not have direct control over these factors. PEST  (Political, Economical, Social and Technological).</a:t>
            </a:r>
            <a:endParaRPr sz="3200" spc="-150">
              <a:latin typeface="Georgia"/>
              <a:cs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444500" y="1204849"/>
            <a:ext cx="4813300" cy="4616007"/>
          </a:xfrm>
          <a:prstGeom prst="rect">
            <a:avLst/>
          </a:prstGeom>
        </p:spPr>
        <p:txBody>
          <a:bodyPr vert="horz" wrap="square" lIns="0" tIns="83185" rIns="0" bIns="0" rtlCol="0">
            <a:spAutoFit/>
          </a:bodyPr>
          <a:lstStyle/>
          <a:p>
            <a:pPr marL="12700">
              <a:lnSpc>
                <a:spcPct val="100000"/>
              </a:lnSpc>
              <a:spcBef>
                <a:spcPts val="655"/>
              </a:spcBef>
            </a:pPr>
            <a:r>
              <a:rPr sz="3600" spc="-150" dirty="0">
                <a:solidFill>
                  <a:srgbClr val="04607A"/>
                </a:solidFill>
                <a:latin typeface="Times New Roman"/>
                <a:cs typeface="Times New Roman"/>
              </a:rPr>
              <a:t>Micro environment</a:t>
            </a:r>
            <a:endParaRPr sz="3600" spc="-150">
              <a:latin typeface="Times New Roman"/>
              <a:cs typeface="Times New Roman"/>
            </a:endParaRPr>
          </a:p>
          <a:p>
            <a:pPr marL="104139">
              <a:lnSpc>
                <a:spcPct val="100000"/>
              </a:lnSpc>
              <a:spcBef>
                <a:spcPts val="555"/>
              </a:spcBef>
            </a:pPr>
            <a:r>
              <a:rPr sz="3400" spc="-150" dirty="0">
                <a:solidFill>
                  <a:srgbClr val="0AD0D9"/>
                </a:solidFill>
                <a:latin typeface="Arial"/>
                <a:cs typeface="Arial"/>
              </a:rPr>
              <a:t></a:t>
            </a:r>
            <a:r>
              <a:rPr sz="3600" spc="-150" dirty="0">
                <a:latin typeface="Georgia"/>
                <a:cs typeface="Georgia"/>
              </a:rPr>
              <a:t>Suppliers</a:t>
            </a:r>
            <a:endParaRPr sz="3600" spc="-150">
              <a:latin typeface="Georgia"/>
              <a:cs typeface="Georgia"/>
            </a:endParaRPr>
          </a:p>
          <a:p>
            <a:pPr marL="104139">
              <a:lnSpc>
                <a:spcPct val="100000"/>
              </a:lnSpc>
              <a:spcBef>
                <a:spcPts val="860"/>
              </a:spcBef>
            </a:pPr>
            <a:r>
              <a:rPr sz="3400" spc="-150" dirty="0">
                <a:solidFill>
                  <a:srgbClr val="0AD0D9"/>
                </a:solidFill>
                <a:latin typeface="Arial"/>
                <a:cs typeface="Arial"/>
              </a:rPr>
              <a:t></a:t>
            </a:r>
            <a:r>
              <a:rPr sz="3600" spc="-150" dirty="0">
                <a:latin typeface="Georgia"/>
                <a:cs typeface="Georgia"/>
              </a:rPr>
              <a:t>Shareholder</a:t>
            </a:r>
            <a:endParaRPr sz="3600" spc="-150">
              <a:latin typeface="Georgia"/>
              <a:cs typeface="Georgia"/>
            </a:endParaRPr>
          </a:p>
          <a:p>
            <a:pPr marL="104139">
              <a:lnSpc>
                <a:spcPct val="100000"/>
              </a:lnSpc>
              <a:spcBef>
                <a:spcPts val="865"/>
              </a:spcBef>
            </a:pPr>
            <a:r>
              <a:rPr sz="3400" spc="-150" dirty="0">
                <a:solidFill>
                  <a:srgbClr val="0AD0D9"/>
                </a:solidFill>
                <a:latin typeface="Arial"/>
                <a:cs typeface="Arial"/>
              </a:rPr>
              <a:t></a:t>
            </a:r>
            <a:r>
              <a:rPr sz="3600" spc="-150" dirty="0">
                <a:latin typeface="Georgia"/>
                <a:cs typeface="Georgia"/>
              </a:rPr>
              <a:t>Customer</a:t>
            </a:r>
            <a:endParaRPr sz="3600" spc="-150">
              <a:latin typeface="Georgia"/>
              <a:cs typeface="Georgia"/>
            </a:endParaRPr>
          </a:p>
          <a:p>
            <a:pPr marL="104139">
              <a:lnSpc>
                <a:spcPct val="100000"/>
              </a:lnSpc>
              <a:spcBef>
                <a:spcPts val="865"/>
              </a:spcBef>
            </a:pPr>
            <a:r>
              <a:rPr sz="3400" spc="-150" dirty="0">
                <a:solidFill>
                  <a:srgbClr val="0AD0D9"/>
                </a:solidFill>
                <a:latin typeface="Arial"/>
                <a:cs typeface="Arial"/>
              </a:rPr>
              <a:t></a:t>
            </a:r>
            <a:r>
              <a:rPr sz="3600" spc="-150" dirty="0">
                <a:latin typeface="Georgia"/>
                <a:cs typeface="Georgia"/>
              </a:rPr>
              <a:t>Competitor</a:t>
            </a:r>
            <a:endParaRPr sz="3600" spc="-150">
              <a:latin typeface="Georgia"/>
              <a:cs typeface="Georgia"/>
            </a:endParaRPr>
          </a:p>
          <a:p>
            <a:pPr marL="104139">
              <a:lnSpc>
                <a:spcPct val="100000"/>
              </a:lnSpc>
              <a:spcBef>
                <a:spcPts val="865"/>
              </a:spcBef>
            </a:pPr>
            <a:r>
              <a:rPr sz="3400" spc="-150" dirty="0">
                <a:solidFill>
                  <a:srgbClr val="0AD0D9"/>
                </a:solidFill>
                <a:latin typeface="Arial"/>
                <a:cs typeface="Arial"/>
              </a:rPr>
              <a:t></a:t>
            </a:r>
            <a:r>
              <a:rPr sz="3600" spc="-150" dirty="0">
                <a:latin typeface="Georgia"/>
                <a:cs typeface="Georgia"/>
              </a:rPr>
              <a:t>R &amp; D</a:t>
            </a:r>
            <a:endParaRPr sz="3600" spc="-150">
              <a:latin typeface="Georgia"/>
              <a:cs typeface="Georgia"/>
            </a:endParaRPr>
          </a:p>
          <a:p>
            <a:pPr marL="104139">
              <a:lnSpc>
                <a:spcPct val="100000"/>
              </a:lnSpc>
              <a:spcBef>
                <a:spcPts val="870"/>
              </a:spcBef>
            </a:pPr>
            <a:r>
              <a:rPr sz="3400" spc="-150" dirty="0">
                <a:solidFill>
                  <a:srgbClr val="0AD0D9"/>
                </a:solidFill>
                <a:latin typeface="Arial"/>
                <a:cs typeface="Arial"/>
              </a:rPr>
              <a:t></a:t>
            </a:r>
            <a:r>
              <a:rPr sz="3600" spc="-150" dirty="0">
                <a:latin typeface="Georgia"/>
                <a:cs typeface="Georgia"/>
              </a:rPr>
              <a:t>employees</a:t>
            </a:r>
            <a:endParaRPr sz="3600" spc="-150">
              <a:latin typeface="Georgia"/>
              <a:cs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469772"/>
            <a:ext cx="1363345" cy="513715"/>
          </a:xfrm>
          <a:prstGeom prst="rect">
            <a:avLst/>
          </a:prstGeom>
        </p:spPr>
        <p:txBody>
          <a:bodyPr vert="horz" wrap="square" lIns="0" tIns="13335" rIns="0" bIns="0" rtlCol="0">
            <a:spAutoFit/>
          </a:bodyPr>
          <a:lstStyle/>
          <a:p>
            <a:pPr marL="12700">
              <a:lnSpc>
                <a:spcPct val="100000"/>
              </a:lnSpc>
              <a:spcBef>
                <a:spcPts val="105"/>
              </a:spcBef>
            </a:pPr>
            <a:r>
              <a:rPr spc="-290" dirty="0">
                <a:solidFill>
                  <a:srgbClr val="7D9531"/>
                </a:solidFill>
              </a:rPr>
              <a:t>definitions</a:t>
            </a:r>
          </a:p>
        </p:txBody>
      </p:sp>
      <p:sp>
        <p:nvSpPr>
          <p:cNvPr id="9" name="object 9"/>
          <p:cNvSpPr txBox="1"/>
          <p:nvPr/>
        </p:nvSpPr>
        <p:spPr>
          <a:xfrm>
            <a:off x="535940" y="1460373"/>
            <a:ext cx="8072755" cy="4841710"/>
          </a:xfrm>
          <a:prstGeom prst="rect">
            <a:avLst/>
          </a:prstGeom>
        </p:spPr>
        <p:txBody>
          <a:bodyPr vert="horz" wrap="square" lIns="0" tIns="12065" rIns="0" bIns="0" rtlCol="0">
            <a:spAutoFit/>
          </a:bodyPr>
          <a:lstStyle/>
          <a:p>
            <a:pPr marL="286385" marR="5080" indent="-274320" algn="just">
              <a:lnSpc>
                <a:spcPct val="100000"/>
              </a:lnSpc>
              <a:spcBef>
                <a:spcPts val="95"/>
              </a:spcBef>
              <a:buClr>
                <a:srgbClr val="0AD0D9"/>
              </a:buClr>
              <a:buSzPct val="94642"/>
              <a:buFont typeface="Arial"/>
              <a:buChar char=""/>
              <a:tabLst>
                <a:tab pos="287020" algn="l"/>
              </a:tabLst>
            </a:pPr>
            <a:r>
              <a:rPr sz="2800" spc="-150" dirty="0">
                <a:latin typeface="Georgia"/>
                <a:cs typeface="Georgia"/>
              </a:rPr>
              <a:t>According to </a:t>
            </a:r>
            <a:r>
              <a:rPr sz="2800" b="1" spc="-150" dirty="0">
                <a:solidFill>
                  <a:srgbClr val="7D9531"/>
                </a:solidFill>
                <a:latin typeface="Arial"/>
                <a:cs typeface="Arial"/>
              </a:rPr>
              <a:t>American Marketing Association (AMA)</a:t>
            </a:r>
            <a:r>
              <a:rPr sz="2800" b="1" spc="-150" dirty="0">
                <a:latin typeface="Arial"/>
                <a:cs typeface="Arial"/>
              </a:rPr>
              <a:t>, </a:t>
            </a:r>
            <a:r>
              <a:rPr sz="2800" spc="-150" dirty="0">
                <a:latin typeface="Georgia"/>
                <a:cs typeface="Georgia"/>
              </a:rPr>
              <a:t>Marketing is the  activity, set of institutions and processes for creating, communicating, delivering  and exchanging offering that have value for customers, clients, partners and society at large.</a:t>
            </a:r>
            <a:endParaRPr sz="2800" spc="-150">
              <a:latin typeface="Georgia"/>
              <a:cs typeface="Georgia"/>
            </a:endParaRPr>
          </a:p>
          <a:p>
            <a:pPr marL="286385" marR="5080" indent="-274320" algn="just">
              <a:lnSpc>
                <a:spcPct val="100000"/>
              </a:lnSpc>
              <a:spcBef>
                <a:spcPts val="675"/>
              </a:spcBef>
              <a:buClr>
                <a:srgbClr val="0AD0D9"/>
              </a:buClr>
              <a:buSzPct val="94642"/>
              <a:buFont typeface="Arial"/>
              <a:buChar char=""/>
              <a:tabLst>
                <a:tab pos="287020" algn="l"/>
              </a:tabLst>
            </a:pPr>
            <a:r>
              <a:rPr sz="2800" spc="-150" dirty="0">
                <a:latin typeface="Georgia"/>
                <a:cs typeface="Georgia"/>
              </a:rPr>
              <a:t>According to </a:t>
            </a:r>
            <a:r>
              <a:rPr sz="2800" b="1" spc="-150" dirty="0">
                <a:solidFill>
                  <a:srgbClr val="7D9531"/>
                </a:solidFill>
                <a:latin typeface="Arial"/>
                <a:cs typeface="Arial"/>
              </a:rPr>
              <a:t>Dr. Philip Kotler </a:t>
            </a:r>
            <a:r>
              <a:rPr sz="2800" spc="-150" dirty="0">
                <a:latin typeface="Georgia"/>
                <a:cs typeface="Georgia"/>
              </a:rPr>
              <a:t>defines marketing as  the science and art of  exploring, creating and delivering value of satisfying the needs of target market at  a profit. Marketing identifies unfulfilled needs and desires. It defines, measure and  quantifies market and profit potential.</a:t>
            </a:r>
            <a:endParaRPr sz="2800" spc="-150">
              <a:latin typeface="Georgia"/>
              <a:cs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444500" y="1204849"/>
            <a:ext cx="5118100" cy="3946593"/>
          </a:xfrm>
          <a:prstGeom prst="rect">
            <a:avLst/>
          </a:prstGeom>
        </p:spPr>
        <p:txBody>
          <a:bodyPr vert="horz" wrap="square" lIns="0" tIns="83185" rIns="0" bIns="0" rtlCol="0">
            <a:spAutoFit/>
          </a:bodyPr>
          <a:lstStyle/>
          <a:p>
            <a:pPr marL="12700">
              <a:lnSpc>
                <a:spcPct val="100000"/>
              </a:lnSpc>
              <a:spcBef>
                <a:spcPts val="655"/>
              </a:spcBef>
            </a:pPr>
            <a:r>
              <a:rPr sz="3600" spc="-150" dirty="0">
                <a:solidFill>
                  <a:srgbClr val="04607A"/>
                </a:solidFill>
                <a:latin typeface="Times New Roman"/>
                <a:cs typeface="Times New Roman"/>
              </a:rPr>
              <a:t>Macro environment</a:t>
            </a:r>
            <a:endParaRPr sz="3600" spc="-150">
              <a:latin typeface="Times New Roman"/>
              <a:cs typeface="Times New Roman"/>
            </a:endParaRPr>
          </a:p>
          <a:p>
            <a:pPr marL="104139">
              <a:lnSpc>
                <a:spcPct val="100000"/>
              </a:lnSpc>
              <a:spcBef>
                <a:spcPts val="555"/>
              </a:spcBef>
            </a:pPr>
            <a:r>
              <a:rPr sz="3400" spc="-150" dirty="0">
                <a:solidFill>
                  <a:srgbClr val="0AD0D9"/>
                </a:solidFill>
                <a:latin typeface="Arial"/>
                <a:cs typeface="Arial"/>
              </a:rPr>
              <a:t></a:t>
            </a:r>
            <a:r>
              <a:rPr sz="3600" spc="-150" dirty="0">
                <a:latin typeface="Georgia"/>
                <a:cs typeface="Georgia"/>
              </a:rPr>
              <a:t>Political</a:t>
            </a:r>
            <a:endParaRPr sz="3600" spc="-150">
              <a:latin typeface="Georgia"/>
              <a:cs typeface="Georgia"/>
            </a:endParaRPr>
          </a:p>
          <a:p>
            <a:pPr marL="104139">
              <a:lnSpc>
                <a:spcPct val="100000"/>
              </a:lnSpc>
              <a:spcBef>
                <a:spcPts val="860"/>
              </a:spcBef>
            </a:pPr>
            <a:r>
              <a:rPr sz="3400" spc="-150" dirty="0">
                <a:solidFill>
                  <a:srgbClr val="0AD0D9"/>
                </a:solidFill>
                <a:latin typeface="Arial"/>
                <a:cs typeface="Arial"/>
              </a:rPr>
              <a:t></a:t>
            </a:r>
            <a:r>
              <a:rPr sz="3600" spc="-150" dirty="0">
                <a:latin typeface="Georgia"/>
                <a:cs typeface="Georgia"/>
              </a:rPr>
              <a:t>Socio cultural</a:t>
            </a:r>
            <a:endParaRPr sz="3600" spc="-150">
              <a:latin typeface="Georgia"/>
              <a:cs typeface="Georgia"/>
            </a:endParaRPr>
          </a:p>
          <a:p>
            <a:pPr marL="104139">
              <a:lnSpc>
                <a:spcPct val="100000"/>
              </a:lnSpc>
              <a:spcBef>
                <a:spcPts val="865"/>
              </a:spcBef>
            </a:pPr>
            <a:r>
              <a:rPr sz="3400" spc="-150" dirty="0">
                <a:solidFill>
                  <a:srgbClr val="0AD0D9"/>
                </a:solidFill>
                <a:latin typeface="Arial"/>
                <a:cs typeface="Arial"/>
              </a:rPr>
              <a:t></a:t>
            </a:r>
            <a:r>
              <a:rPr sz="3600" spc="-150" dirty="0">
                <a:latin typeface="Georgia"/>
                <a:cs typeface="Georgia"/>
              </a:rPr>
              <a:t>Technology</a:t>
            </a:r>
            <a:endParaRPr sz="3600" spc="-150">
              <a:latin typeface="Georgia"/>
              <a:cs typeface="Georgia"/>
            </a:endParaRPr>
          </a:p>
          <a:p>
            <a:pPr marL="104139">
              <a:lnSpc>
                <a:spcPct val="100000"/>
              </a:lnSpc>
              <a:spcBef>
                <a:spcPts val="865"/>
              </a:spcBef>
            </a:pPr>
            <a:r>
              <a:rPr sz="3400" spc="-150" dirty="0">
                <a:solidFill>
                  <a:srgbClr val="0AD0D9"/>
                </a:solidFill>
                <a:latin typeface="Arial"/>
                <a:cs typeface="Arial"/>
              </a:rPr>
              <a:t></a:t>
            </a:r>
            <a:r>
              <a:rPr sz="3600" spc="-150" dirty="0">
                <a:latin typeface="Georgia"/>
                <a:cs typeface="Georgia"/>
              </a:rPr>
              <a:t>Demography</a:t>
            </a:r>
            <a:endParaRPr sz="3600" spc="-150">
              <a:latin typeface="Georgia"/>
              <a:cs typeface="Georgia"/>
            </a:endParaRPr>
          </a:p>
          <a:p>
            <a:pPr marL="104139">
              <a:lnSpc>
                <a:spcPct val="100000"/>
              </a:lnSpc>
              <a:spcBef>
                <a:spcPts val="865"/>
              </a:spcBef>
            </a:pPr>
            <a:r>
              <a:rPr sz="3400" spc="-150" dirty="0">
                <a:solidFill>
                  <a:srgbClr val="0AD0D9"/>
                </a:solidFill>
                <a:latin typeface="Arial"/>
                <a:cs typeface="Arial"/>
              </a:rPr>
              <a:t></a:t>
            </a:r>
            <a:r>
              <a:rPr sz="3600" spc="-150" dirty="0">
                <a:latin typeface="Georgia"/>
                <a:cs typeface="Georgia"/>
              </a:rPr>
              <a:t>Economical</a:t>
            </a:r>
            <a:endParaRPr sz="3600" spc="-150">
              <a:latin typeface="Georgia"/>
              <a:cs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407288"/>
            <a:ext cx="4819015" cy="788035"/>
          </a:xfrm>
          <a:prstGeom prst="rect">
            <a:avLst/>
          </a:prstGeom>
        </p:spPr>
        <p:txBody>
          <a:bodyPr vert="horz" wrap="square" lIns="0" tIns="13335" rIns="0" bIns="0" rtlCol="0">
            <a:spAutoFit/>
          </a:bodyPr>
          <a:lstStyle/>
          <a:p>
            <a:pPr marL="12700">
              <a:lnSpc>
                <a:spcPct val="100000"/>
              </a:lnSpc>
              <a:spcBef>
                <a:spcPts val="105"/>
              </a:spcBef>
            </a:pPr>
            <a:r>
              <a:rPr sz="5000" spc="-550" dirty="0"/>
              <a:t>What </a:t>
            </a:r>
            <a:r>
              <a:rPr sz="5000" spc="-465" dirty="0"/>
              <a:t>is </a:t>
            </a:r>
            <a:r>
              <a:rPr sz="5000" spc="-520" dirty="0"/>
              <a:t>Marketing</a:t>
            </a:r>
            <a:r>
              <a:rPr sz="5000" spc="-200" dirty="0"/>
              <a:t> </a:t>
            </a:r>
            <a:r>
              <a:rPr sz="5000" spc="-665" dirty="0"/>
              <a:t>Mix?</a:t>
            </a:r>
            <a:endParaRPr sz="5000"/>
          </a:p>
        </p:txBody>
      </p:sp>
      <p:sp>
        <p:nvSpPr>
          <p:cNvPr id="9" name="object 9"/>
          <p:cNvSpPr txBox="1"/>
          <p:nvPr/>
        </p:nvSpPr>
        <p:spPr>
          <a:xfrm>
            <a:off x="535940" y="1864817"/>
            <a:ext cx="8034655" cy="4176784"/>
          </a:xfrm>
          <a:prstGeom prst="rect">
            <a:avLst/>
          </a:prstGeom>
        </p:spPr>
        <p:txBody>
          <a:bodyPr vert="horz" wrap="square" lIns="0" tIns="62230" rIns="0" bIns="0" rtlCol="0">
            <a:spAutoFit/>
          </a:bodyPr>
          <a:lstStyle/>
          <a:p>
            <a:pPr marL="286385" marR="298450" indent="-274320">
              <a:lnSpc>
                <a:spcPct val="90000"/>
              </a:lnSpc>
              <a:spcBef>
                <a:spcPts val="490"/>
              </a:spcBef>
              <a:buClr>
                <a:srgbClr val="0AD0D9"/>
              </a:buClr>
              <a:buSzPct val="93750"/>
              <a:buFont typeface="Arial"/>
              <a:buChar char=""/>
              <a:tabLst>
                <a:tab pos="287020" algn="l"/>
              </a:tabLst>
            </a:pPr>
            <a:r>
              <a:rPr sz="3200" spc="-150" dirty="0">
                <a:latin typeface="Georgia"/>
                <a:cs typeface="Georgia"/>
              </a:rPr>
              <a:t>The marketing mix is the combination of marketing activities that an  organization engages in so as to best meet the needs of its targeted  market. Traditionally the marketing mix consisted of just 4 Ps.</a:t>
            </a:r>
            <a:endParaRPr sz="3200" spc="-150">
              <a:latin typeface="Georgia"/>
              <a:cs typeface="Georgia"/>
            </a:endParaRPr>
          </a:p>
          <a:p>
            <a:pPr marL="286385" marR="5080" indent="-274320">
              <a:lnSpc>
                <a:spcPts val="3460"/>
              </a:lnSpc>
              <a:spcBef>
                <a:spcPts val="815"/>
              </a:spcBef>
              <a:buClr>
                <a:srgbClr val="0AD0D9"/>
              </a:buClr>
              <a:buSzPct val="93750"/>
              <a:buFont typeface="Arial"/>
              <a:buChar char=""/>
              <a:tabLst>
                <a:tab pos="287020" algn="l"/>
              </a:tabLst>
            </a:pPr>
            <a:r>
              <a:rPr sz="3200" spc="-150" dirty="0">
                <a:latin typeface="Georgia"/>
                <a:cs typeface="Georgia"/>
              </a:rPr>
              <a:t>Getting the mix of these elements right enables the organization to meet  its marketing objectives and to satisfy the requirements of customers</a:t>
            </a:r>
            <a:r>
              <a:rPr sz="3200" spc="-635" dirty="0">
                <a:latin typeface="Georgia"/>
                <a:cs typeface="Georgia"/>
              </a:rPr>
              <a:t>.</a:t>
            </a:r>
            <a:endParaRPr sz="3200">
              <a:latin typeface="Georgia"/>
              <a:cs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44500" y="772490"/>
            <a:ext cx="3420745" cy="711835"/>
          </a:xfrm>
          <a:prstGeom prst="rect">
            <a:avLst/>
          </a:prstGeom>
        </p:spPr>
        <p:txBody>
          <a:bodyPr vert="horz" wrap="square" lIns="0" tIns="12700" rIns="0" bIns="0" rtlCol="0">
            <a:spAutoFit/>
          </a:bodyPr>
          <a:lstStyle/>
          <a:p>
            <a:pPr marL="12700">
              <a:lnSpc>
                <a:spcPct val="100000"/>
              </a:lnSpc>
              <a:spcBef>
                <a:spcPts val="100"/>
              </a:spcBef>
            </a:pPr>
            <a:r>
              <a:rPr sz="4500" spc="-635" dirty="0"/>
              <a:t>The </a:t>
            </a:r>
            <a:r>
              <a:rPr sz="4500" spc="-470" dirty="0"/>
              <a:t>Marketing</a:t>
            </a:r>
            <a:r>
              <a:rPr sz="4500" spc="-575" dirty="0"/>
              <a:t> </a:t>
            </a:r>
            <a:r>
              <a:rPr sz="4500" spc="-680" dirty="0"/>
              <a:t>Mix</a:t>
            </a:r>
            <a:endParaRPr sz="4500"/>
          </a:p>
        </p:txBody>
      </p:sp>
      <p:grpSp>
        <p:nvGrpSpPr>
          <p:cNvPr id="9" name="object 9"/>
          <p:cNvGrpSpPr/>
          <p:nvPr/>
        </p:nvGrpSpPr>
        <p:grpSpPr>
          <a:xfrm>
            <a:off x="452627" y="1552955"/>
            <a:ext cx="8239125" cy="4776470"/>
            <a:chOff x="452627" y="1552955"/>
            <a:chExt cx="8239125" cy="4776470"/>
          </a:xfrm>
        </p:grpSpPr>
        <p:sp>
          <p:nvSpPr>
            <p:cNvPr id="10" name="object 10"/>
            <p:cNvSpPr/>
            <p:nvPr/>
          </p:nvSpPr>
          <p:spPr>
            <a:xfrm>
              <a:off x="457199" y="1557527"/>
              <a:ext cx="8229600" cy="4767580"/>
            </a:xfrm>
            <a:custGeom>
              <a:avLst/>
              <a:gdLst/>
              <a:ahLst/>
              <a:cxnLst/>
              <a:rect l="l" t="t" r="r" b="b"/>
              <a:pathLst>
                <a:path w="8229600" h="4767580">
                  <a:moveTo>
                    <a:pt x="8229600" y="0"/>
                  </a:moveTo>
                  <a:lnTo>
                    <a:pt x="0" y="0"/>
                  </a:lnTo>
                  <a:lnTo>
                    <a:pt x="0" y="4767072"/>
                  </a:lnTo>
                  <a:lnTo>
                    <a:pt x="8229600" y="4767072"/>
                  </a:lnTo>
                  <a:lnTo>
                    <a:pt x="8229600" y="0"/>
                  </a:lnTo>
                  <a:close/>
                </a:path>
              </a:pathLst>
            </a:custGeom>
            <a:solidFill>
              <a:srgbClr val="FFFFFF"/>
            </a:solidFill>
          </p:spPr>
          <p:txBody>
            <a:bodyPr wrap="square" lIns="0" tIns="0" rIns="0" bIns="0" rtlCol="0"/>
            <a:lstStyle/>
            <a:p>
              <a:endParaRPr/>
            </a:p>
          </p:txBody>
        </p:sp>
        <p:sp>
          <p:nvSpPr>
            <p:cNvPr id="11" name="object 11"/>
            <p:cNvSpPr/>
            <p:nvPr/>
          </p:nvSpPr>
          <p:spPr>
            <a:xfrm>
              <a:off x="457199" y="1557527"/>
              <a:ext cx="8229600" cy="4767580"/>
            </a:xfrm>
            <a:custGeom>
              <a:avLst/>
              <a:gdLst/>
              <a:ahLst/>
              <a:cxnLst/>
              <a:rect l="l" t="t" r="r" b="b"/>
              <a:pathLst>
                <a:path w="8229600" h="4767580">
                  <a:moveTo>
                    <a:pt x="0" y="4767072"/>
                  </a:moveTo>
                  <a:lnTo>
                    <a:pt x="8229600" y="4767072"/>
                  </a:lnTo>
                  <a:lnTo>
                    <a:pt x="8229600" y="0"/>
                  </a:lnTo>
                  <a:lnTo>
                    <a:pt x="0" y="0"/>
                  </a:lnTo>
                  <a:lnTo>
                    <a:pt x="0" y="4767072"/>
                  </a:lnTo>
                  <a:close/>
                </a:path>
              </a:pathLst>
            </a:custGeom>
            <a:ln w="9144">
              <a:solidFill>
                <a:srgbClr val="000000"/>
              </a:solidFill>
            </a:ln>
          </p:spPr>
          <p:txBody>
            <a:bodyPr wrap="square" lIns="0" tIns="0" rIns="0" bIns="0" rtlCol="0"/>
            <a:lstStyle/>
            <a:p>
              <a:endParaRPr/>
            </a:p>
          </p:txBody>
        </p:sp>
      </p:grpSp>
      <p:sp>
        <p:nvSpPr>
          <p:cNvPr id="12" name="object 12"/>
          <p:cNvSpPr txBox="1"/>
          <p:nvPr/>
        </p:nvSpPr>
        <p:spPr>
          <a:xfrm>
            <a:off x="535940" y="1552194"/>
            <a:ext cx="7951470" cy="4159250"/>
          </a:xfrm>
          <a:prstGeom prst="rect">
            <a:avLst/>
          </a:prstGeom>
        </p:spPr>
        <p:txBody>
          <a:bodyPr vert="horz" wrap="square" lIns="0" tIns="38735" rIns="0" bIns="0" rtlCol="0">
            <a:spAutoFit/>
          </a:bodyPr>
          <a:lstStyle/>
          <a:p>
            <a:pPr marL="286385" marR="5080" indent="-274320">
              <a:lnSpc>
                <a:spcPts val="2740"/>
              </a:lnSpc>
              <a:spcBef>
                <a:spcPts val="305"/>
              </a:spcBef>
            </a:pPr>
            <a:r>
              <a:rPr sz="2400" spc="-15" dirty="0">
                <a:latin typeface="Georgia"/>
                <a:cs typeface="Georgia"/>
              </a:rPr>
              <a:t>The </a:t>
            </a:r>
            <a:r>
              <a:rPr sz="2400" spc="-20" dirty="0">
                <a:latin typeface="Georgia"/>
                <a:cs typeface="Georgia"/>
              </a:rPr>
              <a:t>set of </a:t>
            </a:r>
            <a:r>
              <a:rPr sz="2400" spc="-25" dirty="0">
                <a:latin typeface="Georgia"/>
                <a:cs typeface="Georgia"/>
              </a:rPr>
              <a:t>controllable, </a:t>
            </a:r>
            <a:r>
              <a:rPr sz="2400" spc="-15" dirty="0">
                <a:latin typeface="Georgia"/>
                <a:cs typeface="Georgia"/>
              </a:rPr>
              <a:t>tactical </a:t>
            </a:r>
            <a:r>
              <a:rPr sz="2400" spc="-35" dirty="0">
                <a:latin typeface="Georgia"/>
                <a:cs typeface="Georgia"/>
              </a:rPr>
              <a:t>marketing </a:t>
            </a:r>
            <a:r>
              <a:rPr sz="2400" spc="-20" dirty="0">
                <a:latin typeface="Georgia"/>
                <a:cs typeface="Georgia"/>
              </a:rPr>
              <a:t>tools </a:t>
            </a:r>
            <a:r>
              <a:rPr sz="2400" spc="-15" dirty="0">
                <a:latin typeface="Georgia"/>
                <a:cs typeface="Georgia"/>
              </a:rPr>
              <a:t>that </a:t>
            </a:r>
            <a:r>
              <a:rPr sz="2400" spc="-5" dirty="0">
                <a:latin typeface="Georgia"/>
                <a:cs typeface="Georgia"/>
              </a:rPr>
              <a:t>the </a:t>
            </a:r>
            <a:r>
              <a:rPr sz="2400" spc="-30" dirty="0">
                <a:latin typeface="Georgia"/>
                <a:cs typeface="Georgia"/>
              </a:rPr>
              <a:t>firm  blends </a:t>
            </a:r>
            <a:r>
              <a:rPr sz="2400" spc="-10" dirty="0">
                <a:latin typeface="Georgia"/>
                <a:cs typeface="Georgia"/>
              </a:rPr>
              <a:t>to </a:t>
            </a:r>
            <a:r>
              <a:rPr sz="2400" spc="-35" dirty="0">
                <a:latin typeface="Georgia"/>
                <a:cs typeface="Georgia"/>
              </a:rPr>
              <a:t>produce </a:t>
            </a:r>
            <a:r>
              <a:rPr sz="2400" spc="-5" dirty="0">
                <a:latin typeface="Georgia"/>
                <a:cs typeface="Georgia"/>
              </a:rPr>
              <a:t>the </a:t>
            </a:r>
            <a:r>
              <a:rPr sz="2400" spc="-40" dirty="0">
                <a:latin typeface="Georgia"/>
                <a:cs typeface="Georgia"/>
              </a:rPr>
              <a:t>response </a:t>
            </a:r>
            <a:r>
              <a:rPr sz="2400" spc="-5" dirty="0">
                <a:latin typeface="Georgia"/>
                <a:cs typeface="Georgia"/>
              </a:rPr>
              <a:t>it </a:t>
            </a:r>
            <a:r>
              <a:rPr sz="2400" spc="-35" dirty="0">
                <a:latin typeface="Georgia"/>
                <a:cs typeface="Georgia"/>
              </a:rPr>
              <a:t>wants </a:t>
            </a:r>
            <a:r>
              <a:rPr sz="2400" spc="-25" dirty="0">
                <a:latin typeface="Georgia"/>
                <a:cs typeface="Georgia"/>
              </a:rPr>
              <a:t>in </a:t>
            </a:r>
            <a:r>
              <a:rPr sz="2400" spc="-5" dirty="0">
                <a:latin typeface="Georgia"/>
                <a:cs typeface="Georgia"/>
              </a:rPr>
              <a:t>the </a:t>
            </a:r>
            <a:r>
              <a:rPr sz="2400" spc="-35" dirty="0">
                <a:latin typeface="Georgia"/>
                <a:cs typeface="Georgia"/>
              </a:rPr>
              <a:t>target  </a:t>
            </a:r>
            <a:r>
              <a:rPr sz="2400" spc="-40" dirty="0">
                <a:latin typeface="Georgia"/>
                <a:cs typeface="Georgia"/>
              </a:rPr>
              <a:t>market.</a:t>
            </a:r>
            <a:endParaRPr sz="2400">
              <a:latin typeface="Georgia"/>
              <a:cs typeface="Georgia"/>
            </a:endParaRPr>
          </a:p>
          <a:p>
            <a:pPr marL="286385" marR="498475" indent="-274320">
              <a:lnSpc>
                <a:spcPts val="2740"/>
              </a:lnSpc>
              <a:spcBef>
                <a:spcPts val="565"/>
              </a:spcBef>
              <a:buClr>
                <a:srgbClr val="0AD0D9"/>
              </a:buClr>
              <a:buSzPct val="93750"/>
              <a:buFont typeface="Arial"/>
              <a:buChar char=""/>
              <a:tabLst>
                <a:tab pos="287020" algn="l"/>
              </a:tabLst>
            </a:pPr>
            <a:r>
              <a:rPr sz="2400" spc="-40" dirty="0">
                <a:latin typeface="Georgia"/>
                <a:cs typeface="Georgia"/>
              </a:rPr>
              <a:t>Product: </a:t>
            </a:r>
            <a:r>
              <a:rPr sz="2400" spc="-75" dirty="0">
                <a:latin typeface="Georgia"/>
                <a:cs typeface="Georgia"/>
              </a:rPr>
              <a:t>Variety, </a:t>
            </a:r>
            <a:r>
              <a:rPr sz="2400" spc="-40" dirty="0">
                <a:latin typeface="Georgia"/>
                <a:cs typeface="Georgia"/>
              </a:rPr>
              <a:t>features, </a:t>
            </a:r>
            <a:r>
              <a:rPr sz="2400" spc="-45" dirty="0">
                <a:latin typeface="Georgia"/>
                <a:cs typeface="Georgia"/>
              </a:rPr>
              <a:t>brand </a:t>
            </a:r>
            <a:r>
              <a:rPr sz="2400" spc="-40" dirty="0">
                <a:latin typeface="Georgia"/>
                <a:cs typeface="Georgia"/>
              </a:rPr>
              <a:t>name, </a:t>
            </a:r>
            <a:r>
              <a:rPr sz="2400" spc="-50" dirty="0">
                <a:latin typeface="Georgia"/>
                <a:cs typeface="Georgia"/>
              </a:rPr>
              <a:t>quality, </a:t>
            </a:r>
            <a:r>
              <a:rPr sz="2400" spc="-80" dirty="0">
                <a:latin typeface="Georgia"/>
                <a:cs typeface="Georgia"/>
              </a:rPr>
              <a:t>design,  </a:t>
            </a:r>
            <a:r>
              <a:rPr sz="2400" spc="-25" dirty="0">
                <a:latin typeface="Georgia"/>
                <a:cs typeface="Georgia"/>
              </a:rPr>
              <a:t>packaging, </a:t>
            </a:r>
            <a:r>
              <a:rPr sz="2400" spc="-35" dirty="0">
                <a:latin typeface="Georgia"/>
                <a:cs typeface="Georgia"/>
              </a:rPr>
              <a:t>and</a:t>
            </a:r>
            <a:r>
              <a:rPr sz="2400" spc="-40" dirty="0">
                <a:latin typeface="Georgia"/>
                <a:cs typeface="Georgia"/>
              </a:rPr>
              <a:t> services.</a:t>
            </a:r>
            <a:endParaRPr sz="2400">
              <a:latin typeface="Georgia"/>
              <a:cs typeface="Georgia"/>
            </a:endParaRPr>
          </a:p>
          <a:p>
            <a:pPr marL="286385" marR="351790" indent="-274320">
              <a:lnSpc>
                <a:spcPts val="2740"/>
              </a:lnSpc>
              <a:spcBef>
                <a:spcPts val="570"/>
              </a:spcBef>
              <a:buClr>
                <a:srgbClr val="0AD0D9"/>
              </a:buClr>
              <a:buSzPct val="93750"/>
              <a:buFont typeface="Arial"/>
              <a:buChar char=""/>
              <a:tabLst>
                <a:tab pos="287020" algn="l"/>
              </a:tabLst>
            </a:pPr>
            <a:r>
              <a:rPr sz="2400" spc="-55" dirty="0">
                <a:latin typeface="Georgia"/>
                <a:cs typeface="Georgia"/>
              </a:rPr>
              <a:t>Price: </a:t>
            </a:r>
            <a:r>
              <a:rPr sz="2400" spc="-50" dirty="0">
                <a:latin typeface="Georgia"/>
                <a:cs typeface="Georgia"/>
              </a:rPr>
              <a:t>List </a:t>
            </a:r>
            <a:r>
              <a:rPr sz="2400" spc="-35" dirty="0">
                <a:latin typeface="Georgia"/>
                <a:cs typeface="Georgia"/>
              </a:rPr>
              <a:t>price, </a:t>
            </a:r>
            <a:r>
              <a:rPr sz="2400" spc="-30" dirty="0">
                <a:latin typeface="Georgia"/>
                <a:cs typeface="Georgia"/>
              </a:rPr>
              <a:t>discounts, </a:t>
            </a:r>
            <a:r>
              <a:rPr sz="2400" spc="-40" dirty="0">
                <a:latin typeface="Georgia"/>
                <a:cs typeface="Georgia"/>
              </a:rPr>
              <a:t>allowances, </a:t>
            </a:r>
            <a:r>
              <a:rPr sz="2400" spc="-35" dirty="0">
                <a:latin typeface="Georgia"/>
                <a:cs typeface="Georgia"/>
              </a:rPr>
              <a:t>payment </a:t>
            </a:r>
            <a:r>
              <a:rPr sz="2400" spc="-80" dirty="0">
                <a:latin typeface="Georgia"/>
                <a:cs typeface="Georgia"/>
              </a:rPr>
              <a:t>period,  </a:t>
            </a:r>
            <a:r>
              <a:rPr sz="2400" spc="-35" dirty="0">
                <a:latin typeface="Georgia"/>
                <a:cs typeface="Georgia"/>
              </a:rPr>
              <a:t>and </a:t>
            </a:r>
            <a:r>
              <a:rPr sz="2400" spc="-20" dirty="0">
                <a:latin typeface="Georgia"/>
                <a:cs typeface="Georgia"/>
              </a:rPr>
              <a:t>credit</a:t>
            </a:r>
            <a:r>
              <a:rPr sz="2400" spc="-55" dirty="0">
                <a:latin typeface="Georgia"/>
                <a:cs typeface="Georgia"/>
              </a:rPr>
              <a:t> </a:t>
            </a:r>
            <a:r>
              <a:rPr sz="2400" spc="-45" dirty="0">
                <a:latin typeface="Georgia"/>
                <a:cs typeface="Georgia"/>
              </a:rPr>
              <a:t>terms.</a:t>
            </a:r>
            <a:endParaRPr sz="2400">
              <a:latin typeface="Georgia"/>
              <a:cs typeface="Georgia"/>
            </a:endParaRPr>
          </a:p>
          <a:p>
            <a:pPr marL="286385" marR="15875" indent="-274320">
              <a:lnSpc>
                <a:spcPts val="2740"/>
              </a:lnSpc>
              <a:spcBef>
                <a:spcPts val="570"/>
              </a:spcBef>
              <a:buClr>
                <a:srgbClr val="0AD0D9"/>
              </a:buClr>
              <a:buSzPct val="93750"/>
              <a:buFont typeface="Arial"/>
              <a:buChar char=""/>
              <a:tabLst>
                <a:tab pos="287020" algn="l"/>
              </a:tabLst>
            </a:pPr>
            <a:r>
              <a:rPr sz="2400" spc="-60" dirty="0">
                <a:latin typeface="Georgia"/>
                <a:cs typeface="Georgia"/>
              </a:rPr>
              <a:t>Place: </a:t>
            </a:r>
            <a:r>
              <a:rPr sz="2400" spc="-20" dirty="0">
                <a:latin typeface="Georgia"/>
                <a:cs typeface="Georgia"/>
              </a:rPr>
              <a:t>Distribution </a:t>
            </a:r>
            <a:r>
              <a:rPr sz="2400" spc="-35" dirty="0">
                <a:latin typeface="Georgia"/>
                <a:cs typeface="Georgia"/>
              </a:rPr>
              <a:t>channels, </a:t>
            </a:r>
            <a:r>
              <a:rPr sz="2400" spc="-50" dirty="0">
                <a:latin typeface="Georgia"/>
                <a:cs typeface="Georgia"/>
              </a:rPr>
              <a:t>coverage, </a:t>
            </a:r>
            <a:r>
              <a:rPr sz="2400" spc="-25" dirty="0">
                <a:latin typeface="Georgia"/>
                <a:cs typeface="Georgia"/>
              </a:rPr>
              <a:t>logistics, </a:t>
            </a:r>
            <a:r>
              <a:rPr sz="2400" spc="-60" dirty="0">
                <a:latin typeface="Georgia"/>
                <a:cs typeface="Georgia"/>
              </a:rPr>
              <a:t>locations,  </a:t>
            </a:r>
            <a:r>
              <a:rPr sz="2400" spc="-30" dirty="0">
                <a:latin typeface="Georgia"/>
                <a:cs typeface="Georgia"/>
              </a:rPr>
              <a:t>transportation, </a:t>
            </a:r>
            <a:r>
              <a:rPr sz="2400" spc="-40" dirty="0">
                <a:latin typeface="Georgia"/>
                <a:cs typeface="Georgia"/>
              </a:rPr>
              <a:t>assortments, </a:t>
            </a:r>
            <a:r>
              <a:rPr sz="2400" spc="-35" dirty="0">
                <a:latin typeface="Georgia"/>
                <a:cs typeface="Georgia"/>
              </a:rPr>
              <a:t>and</a:t>
            </a:r>
            <a:r>
              <a:rPr sz="2400" spc="15" dirty="0">
                <a:latin typeface="Georgia"/>
                <a:cs typeface="Georgia"/>
              </a:rPr>
              <a:t> </a:t>
            </a:r>
            <a:r>
              <a:rPr sz="2400" spc="-60" dirty="0">
                <a:latin typeface="Georgia"/>
                <a:cs typeface="Georgia"/>
              </a:rPr>
              <a:t>inventory.</a:t>
            </a:r>
            <a:endParaRPr sz="2400">
              <a:latin typeface="Georgia"/>
              <a:cs typeface="Georgia"/>
            </a:endParaRPr>
          </a:p>
          <a:p>
            <a:pPr marL="286385" marR="55244" indent="-274320">
              <a:lnSpc>
                <a:spcPts val="2740"/>
              </a:lnSpc>
              <a:spcBef>
                <a:spcPts val="570"/>
              </a:spcBef>
              <a:buClr>
                <a:srgbClr val="0AD0D9"/>
              </a:buClr>
              <a:buSzPct val="93750"/>
              <a:buFont typeface="Arial"/>
              <a:buChar char=""/>
              <a:tabLst>
                <a:tab pos="287020" algn="l"/>
              </a:tabLst>
            </a:pPr>
            <a:r>
              <a:rPr sz="2400" spc="-40" dirty="0">
                <a:latin typeface="Georgia"/>
                <a:cs typeface="Georgia"/>
              </a:rPr>
              <a:t>Promotion: </a:t>
            </a:r>
            <a:r>
              <a:rPr sz="2400" spc="-35" dirty="0">
                <a:latin typeface="Georgia"/>
                <a:cs typeface="Georgia"/>
              </a:rPr>
              <a:t>Advertising, </a:t>
            </a:r>
            <a:r>
              <a:rPr sz="2400" spc="-45" dirty="0">
                <a:latin typeface="Georgia"/>
                <a:cs typeface="Georgia"/>
              </a:rPr>
              <a:t>sales </a:t>
            </a:r>
            <a:r>
              <a:rPr sz="2400" spc="-25" dirty="0">
                <a:latin typeface="Georgia"/>
                <a:cs typeface="Georgia"/>
              </a:rPr>
              <a:t>promotion, </a:t>
            </a:r>
            <a:r>
              <a:rPr sz="2400" spc="-15" dirty="0">
                <a:latin typeface="Georgia"/>
                <a:cs typeface="Georgia"/>
              </a:rPr>
              <a:t>public </a:t>
            </a:r>
            <a:r>
              <a:rPr sz="2400" spc="-75" dirty="0">
                <a:latin typeface="Georgia"/>
                <a:cs typeface="Georgia"/>
              </a:rPr>
              <a:t>relations,  </a:t>
            </a:r>
            <a:r>
              <a:rPr sz="2400" spc="-35" dirty="0">
                <a:latin typeface="Georgia"/>
                <a:cs typeface="Georgia"/>
              </a:rPr>
              <a:t>and personal</a:t>
            </a:r>
            <a:r>
              <a:rPr sz="2400" spc="-5" dirty="0">
                <a:latin typeface="Georgia"/>
                <a:cs typeface="Georgia"/>
              </a:rPr>
              <a:t> </a:t>
            </a:r>
            <a:r>
              <a:rPr sz="2400" spc="-35" dirty="0">
                <a:latin typeface="Georgia"/>
                <a:cs typeface="Georgia"/>
              </a:rPr>
              <a:t>selling.</a:t>
            </a:r>
            <a:endParaRPr sz="2400">
              <a:latin typeface="Georgia"/>
              <a:cs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1763267" y="1269491"/>
            <a:ext cx="5544311" cy="4456176"/>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673100" y="1260094"/>
            <a:ext cx="835025" cy="422275"/>
          </a:xfrm>
          <a:prstGeom prst="rect">
            <a:avLst/>
          </a:prstGeom>
        </p:spPr>
        <p:txBody>
          <a:bodyPr vert="horz" wrap="square" lIns="0" tIns="13335" rIns="0" bIns="0" rtlCol="0">
            <a:spAutoFit/>
          </a:bodyPr>
          <a:lstStyle/>
          <a:p>
            <a:pPr marL="12700">
              <a:lnSpc>
                <a:spcPct val="100000"/>
              </a:lnSpc>
              <a:spcBef>
                <a:spcPts val="105"/>
              </a:spcBef>
            </a:pPr>
            <a:r>
              <a:rPr sz="2600" spc="-229" dirty="0">
                <a:solidFill>
                  <a:srgbClr val="04607A"/>
                </a:solidFill>
                <a:latin typeface="Times New Roman"/>
                <a:cs typeface="Times New Roman"/>
              </a:rPr>
              <a:t>product</a:t>
            </a:r>
            <a:endParaRPr sz="2600">
              <a:latin typeface="Times New Roman"/>
              <a:cs typeface="Times New Roman"/>
            </a:endParaRPr>
          </a:p>
        </p:txBody>
      </p:sp>
      <p:sp>
        <p:nvSpPr>
          <p:cNvPr id="9" name="object 9"/>
          <p:cNvSpPr txBox="1">
            <a:spLocks noGrp="1"/>
          </p:cNvSpPr>
          <p:nvPr>
            <p:ph type="title"/>
          </p:nvPr>
        </p:nvSpPr>
        <p:spPr>
          <a:xfrm>
            <a:off x="3581400" y="762000"/>
            <a:ext cx="4955540" cy="2597506"/>
          </a:xfrm>
          <a:prstGeom prst="rect">
            <a:avLst/>
          </a:prstGeom>
        </p:spPr>
        <p:txBody>
          <a:bodyPr vert="horz" wrap="square" lIns="0" tIns="12065" rIns="0" bIns="0" rtlCol="0">
            <a:spAutoFit/>
          </a:bodyPr>
          <a:lstStyle/>
          <a:p>
            <a:pPr marL="286385" marR="5080" indent="-274320" algn="just">
              <a:lnSpc>
                <a:spcPct val="100000"/>
              </a:lnSpc>
              <a:spcBef>
                <a:spcPts val="95"/>
              </a:spcBef>
            </a:pPr>
            <a:r>
              <a:rPr sz="2650" spc="-150" dirty="0">
                <a:solidFill>
                  <a:srgbClr val="0AD0D9"/>
                </a:solidFill>
                <a:latin typeface="Arial"/>
                <a:cs typeface="Arial"/>
              </a:rPr>
              <a:t> </a:t>
            </a:r>
            <a:r>
              <a:rPr sz="2800" spc="-150" dirty="0">
                <a:solidFill>
                  <a:srgbClr val="000000"/>
                </a:solidFill>
                <a:latin typeface="Georgia"/>
                <a:cs typeface="Georgia"/>
              </a:rPr>
              <a:t>A product is an item that is built or produced to  satisfy the needs of a certain group of people.  The product can be intangible or tangible as it  can be in the form of services or goods.</a:t>
            </a:r>
            <a:endParaRPr sz="2800" spc="-150">
              <a:latin typeface="Georgia"/>
              <a:cs typeface="Georgia"/>
            </a:endParaRPr>
          </a:p>
        </p:txBody>
      </p:sp>
      <p:sp>
        <p:nvSpPr>
          <p:cNvPr id="10" name="object 10"/>
          <p:cNvSpPr txBox="1"/>
          <p:nvPr/>
        </p:nvSpPr>
        <p:spPr>
          <a:xfrm>
            <a:off x="3654297" y="3398342"/>
            <a:ext cx="4953635" cy="3459280"/>
          </a:xfrm>
          <a:prstGeom prst="rect">
            <a:avLst/>
          </a:prstGeom>
        </p:spPr>
        <p:txBody>
          <a:bodyPr vert="horz" wrap="square" lIns="0" tIns="12065" rIns="0" bIns="0" rtlCol="0">
            <a:spAutoFit/>
          </a:bodyPr>
          <a:lstStyle/>
          <a:p>
            <a:pPr marL="286385" marR="5080" indent="-274320" algn="just">
              <a:lnSpc>
                <a:spcPct val="100000"/>
              </a:lnSpc>
              <a:spcBef>
                <a:spcPts val="95"/>
              </a:spcBef>
            </a:pPr>
            <a:r>
              <a:rPr sz="2650" spc="-150" dirty="0">
                <a:solidFill>
                  <a:srgbClr val="0AD0D9"/>
                </a:solidFill>
                <a:latin typeface="Arial"/>
                <a:cs typeface="Arial"/>
              </a:rPr>
              <a:t> </a:t>
            </a:r>
            <a:r>
              <a:rPr sz="2800" spc="-150" dirty="0">
                <a:latin typeface="Georgia"/>
                <a:cs typeface="Georgia"/>
              </a:rPr>
              <a:t>A product has a certain life cycle that includes  the growth phase, the maturity phase, and the  sales decline phase. It is important for marketers  to reinvent their products  to stimulate more demand once it reaches the sales decline phase.</a:t>
            </a:r>
            <a:endParaRPr sz="2800" spc="-150">
              <a:latin typeface="Georgia"/>
              <a:cs typeface="Georgia"/>
            </a:endParaRPr>
          </a:p>
        </p:txBody>
      </p:sp>
      <p:sp>
        <p:nvSpPr>
          <p:cNvPr id="11" name="object 11"/>
          <p:cNvSpPr/>
          <p:nvPr/>
        </p:nvSpPr>
        <p:spPr>
          <a:xfrm>
            <a:off x="611123" y="1629155"/>
            <a:ext cx="2880360" cy="4751832"/>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673100" y="685926"/>
            <a:ext cx="641350" cy="513715"/>
          </a:xfrm>
          <a:prstGeom prst="rect">
            <a:avLst/>
          </a:prstGeom>
        </p:spPr>
        <p:txBody>
          <a:bodyPr vert="horz" wrap="square" lIns="0" tIns="13335" rIns="0" bIns="0" rtlCol="0">
            <a:spAutoFit/>
          </a:bodyPr>
          <a:lstStyle/>
          <a:p>
            <a:pPr marL="12700">
              <a:lnSpc>
                <a:spcPct val="100000"/>
              </a:lnSpc>
              <a:spcBef>
                <a:spcPts val="105"/>
              </a:spcBef>
            </a:pPr>
            <a:r>
              <a:rPr spc="-315" dirty="0"/>
              <a:t>price</a:t>
            </a:r>
          </a:p>
        </p:txBody>
      </p:sp>
      <p:sp>
        <p:nvSpPr>
          <p:cNvPr id="9" name="object 9"/>
          <p:cNvSpPr txBox="1"/>
          <p:nvPr/>
        </p:nvSpPr>
        <p:spPr>
          <a:xfrm>
            <a:off x="2438400" y="1022349"/>
            <a:ext cx="6553200" cy="5186292"/>
          </a:xfrm>
          <a:prstGeom prst="rect">
            <a:avLst/>
          </a:prstGeom>
        </p:spPr>
        <p:txBody>
          <a:bodyPr vert="horz" wrap="square" lIns="0" tIns="54610" rIns="0" bIns="0" rtlCol="0">
            <a:spAutoFit/>
          </a:bodyPr>
          <a:lstStyle/>
          <a:p>
            <a:pPr marL="286385" marR="5080" indent="-274320" algn="just">
              <a:lnSpc>
                <a:spcPct val="90000"/>
              </a:lnSpc>
              <a:spcBef>
                <a:spcPts val="430"/>
              </a:spcBef>
              <a:buClr>
                <a:srgbClr val="0AD0D9"/>
              </a:buClr>
              <a:buSzPct val="94642"/>
              <a:buFont typeface="Arial"/>
              <a:buChar char=""/>
              <a:tabLst>
                <a:tab pos="287020" algn="l"/>
              </a:tabLst>
            </a:pPr>
            <a:r>
              <a:rPr sz="2800" spc="-150" dirty="0">
                <a:latin typeface="Georgia"/>
                <a:cs typeface="Georgia"/>
              </a:rPr>
              <a:t>Price is a very important component of  the </a:t>
            </a:r>
            <a:r>
              <a:rPr sz="2800" b="1" spc="-150" dirty="0">
                <a:latin typeface="Arial"/>
                <a:cs typeface="Arial"/>
              </a:rPr>
              <a:t>marketing mix. </a:t>
            </a:r>
            <a:r>
              <a:rPr sz="2800" spc="-150" dirty="0">
                <a:latin typeface="Georgia"/>
                <a:cs typeface="Georgia"/>
              </a:rPr>
              <a:t>It is also a very important  component of a marketing plan as it determines  </a:t>
            </a:r>
            <a:r>
              <a:rPr sz="2800" spc="-150" dirty="0">
                <a:latin typeface="Trebuchet MS"/>
                <a:cs typeface="Trebuchet MS"/>
              </a:rPr>
              <a:t>firm’s </a:t>
            </a:r>
            <a:r>
              <a:rPr sz="2800" spc="-150" dirty="0">
                <a:latin typeface="Georgia"/>
                <a:cs typeface="Georgia"/>
              </a:rPr>
              <a:t>profit and survival. Adjusting the price of  the product has a big impact on the entire  marketing strategy as  well as greatly affecting  the sales and demand of the product.</a:t>
            </a:r>
            <a:endParaRPr sz="2800" spc="-150">
              <a:latin typeface="Georgia"/>
              <a:cs typeface="Georgia"/>
            </a:endParaRPr>
          </a:p>
          <a:p>
            <a:pPr marL="286385" marR="6985" indent="-274320" algn="just">
              <a:lnSpc>
                <a:spcPct val="90000"/>
              </a:lnSpc>
              <a:spcBef>
                <a:spcPts val="675"/>
              </a:spcBef>
              <a:buClr>
                <a:srgbClr val="0AD0D9"/>
              </a:buClr>
              <a:buSzPct val="94642"/>
              <a:buFont typeface="Arial"/>
              <a:buChar char=""/>
              <a:tabLst>
                <a:tab pos="287020" algn="l"/>
              </a:tabLst>
            </a:pPr>
            <a:r>
              <a:rPr sz="2800" spc="-150" dirty="0">
                <a:latin typeface="Georgia"/>
                <a:cs typeface="Georgia"/>
              </a:rPr>
              <a:t>Pricing always help shape the perception of your  product in consumers eyes. Always remember  that a low price usually meansan inferior good  in the consumers eyes as they compare your  good to a competitor.</a:t>
            </a:r>
            <a:endParaRPr sz="2800" spc="-150">
              <a:latin typeface="Georgia"/>
              <a:cs typeface="Georgia"/>
            </a:endParaRPr>
          </a:p>
        </p:txBody>
      </p:sp>
      <p:sp>
        <p:nvSpPr>
          <p:cNvPr id="10" name="object 10"/>
          <p:cNvSpPr/>
          <p:nvPr/>
        </p:nvSpPr>
        <p:spPr>
          <a:xfrm>
            <a:off x="539495" y="1269491"/>
            <a:ext cx="2051305" cy="5588509"/>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673100" y="552958"/>
            <a:ext cx="746760" cy="574040"/>
          </a:xfrm>
          <a:prstGeom prst="rect">
            <a:avLst/>
          </a:prstGeom>
        </p:spPr>
        <p:txBody>
          <a:bodyPr vert="horz" wrap="square" lIns="0" tIns="12700" rIns="0" bIns="0" rtlCol="0">
            <a:spAutoFit/>
          </a:bodyPr>
          <a:lstStyle/>
          <a:p>
            <a:pPr marL="12700">
              <a:lnSpc>
                <a:spcPct val="100000"/>
              </a:lnSpc>
              <a:spcBef>
                <a:spcPts val="100"/>
              </a:spcBef>
            </a:pPr>
            <a:r>
              <a:rPr sz="3600" spc="-390" dirty="0"/>
              <a:t>place</a:t>
            </a:r>
            <a:endParaRPr sz="3600"/>
          </a:p>
        </p:txBody>
      </p:sp>
      <p:sp>
        <p:nvSpPr>
          <p:cNvPr id="9" name="object 9"/>
          <p:cNvSpPr txBox="1"/>
          <p:nvPr/>
        </p:nvSpPr>
        <p:spPr>
          <a:xfrm>
            <a:off x="3429000" y="838200"/>
            <a:ext cx="4956810" cy="5640775"/>
          </a:xfrm>
          <a:prstGeom prst="rect">
            <a:avLst/>
          </a:prstGeom>
        </p:spPr>
        <p:txBody>
          <a:bodyPr vert="horz" wrap="square" lIns="0" tIns="8255" rIns="0" bIns="0" rtlCol="0">
            <a:spAutoFit/>
          </a:bodyPr>
          <a:lstStyle/>
          <a:p>
            <a:pPr marL="286385" marR="5080" indent="-274320" algn="just">
              <a:lnSpc>
                <a:spcPct val="100899"/>
              </a:lnSpc>
              <a:spcBef>
                <a:spcPts val="65"/>
              </a:spcBef>
              <a:buClr>
                <a:srgbClr val="0AD0D9"/>
              </a:buClr>
              <a:buSzPct val="94642"/>
              <a:buFont typeface="Arial"/>
              <a:buChar char=""/>
              <a:tabLst>
                <a:tab pos="287020" algn="l"/>
              </a:tabLst>
            </a:pPr>
            <a:r>
              <a:rPr sz="2800" spc="-150" dirty="0">
                <a:latin typeface="Georgia"/>
                <a:cs typeface="Georgia"/>
              </a:rPr>
              <a:t>Placement or distribution is a very important part  of the product mix definition. You have  to  position and distribute the product in a place that  is accessible to potential buyers.</a:t>
            </a:r>
            <a:endParaRPr sz="2800" spc="-150">
              <a:latin typeface="Georgia"/>
              <a:cs typeface="Georgia"/>
            </a:endParaRPr>
          </a:p>
          <a:p>
            <a:pPr marL="286385" algn="just">
              <a:lnSpc>
                <a:spcPct val="100000"/>
              </a:lnSpc>
              <a:spcBef>
                <a:spcPts val="585"/>
              </a:spcBef>
            </a:pPr>
            <a:r>
              <a:rPr sz="2800" spc="-150" dirty="0">
                <a:latin typeface="Georgia"/>
                <a:cs typeface="Georgia"/>
              </a:rPr>
              <a:t>There are many distribution strategies, including:</a:t>
            </a:r>
            <a:endParaRPr sz="2800" spc="-150">
              <a:latin typeface="Georgia"/>
              <a:cs typeface="Georgia"/>
            </a:endParaRPr>
          </a:p>
          <a:p>
            <a:pPr marL="287020" indent="-274320">
              <a:lnSpc>
                <a:spcPct val="100000"/>
              </a:lnSpc>
              <a:spcBef>
                <a:spcPts val="675"/>
              </a:spcBef>
              <a:buClr>
                <a:srgbClr val="0AD0D9"/>
              </a:buClr>
              <a:buSzPct val="94642"/>
              <a:buFont typeface="Arial"/>
              <a:buChar char=""/>
              <a:tabLst>
                <a:tab pos="287020" algn="l"/>
              </a:tabLst>
            </a:pPr>
            <a:r>
              <a:rPr sz="2800" spc="-150" dirty="0">
                <a:latin typeface="Georgia"/>
                <a:cs typeface="Georgia"/>
              </a:rPr>
              <a:t>Intensive distribution</a:t>
            </a:r>
            <a:endParaRPr sz="2800" spc="-150">
              <a:latin typeface="Georgia"/>
              <a:cs typeface="Georgia"/>
            </a:endParaRPr>
          </a:p>
          <a:p>
            <a:pPr marL="287020" indent="-274320">
              <a:lnSpc>
                <a:spcPct val="100000"/>
              </a:lnSpc>
              <a:spcBef>
                <a:spcPts val="675"/>
              </a:spcBef>
              <a:buClr>
                <a:srgbClr val="0AD0D9"/>
              </a:buClr>
              <a:buSzPct val="94642"/>
              <a:buFont typeface="Arial"/>
              <a:buChar char=""/>
              <a:tabLst>
                <a:tab pos="287020" algn="l"/>
              </a:tabLst>
            </a:pPr>
            <a:r>
              <a:rPr sz="2800" spc="-150" dirty="0">
                <a:latin typeface="Georgia"/>
                <a:cs typeface="Georgia"/>
              </a:rPr>
              <a:t>Exclusive distribution</a:t>
            </a:r>
            <a:endParaRPr sz="2800" spc="-150">
              <a:latin typeface="Georgia"/>
              <a:cs typeface="Georgia"/>
            </a:endParaRPr>
          </a:p>
          <a:p>
            <a:pPr marL="287020" indent="-274320">
              <a:lnSpc>
                <a:spcPct val="100000"/>
              </a:lnSpc>
              <a:spcBef>
                <a:spcPts val="670"/>
              </a:spcBef>
              <a:buClr>
                <a:srgbClr val="0AD0D9"/>
              </a:buClr>
              <a:buSzPct val="94642"/>
              <a:buFont typeface="Arial"/>
              <a:buChar char=""/>
              <a:tabLst>
                <a:tab pos="287020" algn="l"/>
              </a:tabLst>
            </a:pPr>
            <a:r>
              <a:rPr sz="2800" spc="-150" dirty="0">
                <a:latin typeface="Georgia"/>
                <a:cs typeface="Georgia"/>
              </a:rPr>
              <a:t>Selective distribution</a:t>
            </a:r>
            <a:endParaRPr sz="2800" spc="-150">
              <a:latin typeface="Georgia"/>
              <a:cs typeface="Georgia"/>
            </a:endParaRPr>
          </a:p>
          <a:p>
            <a:pPr marL="287020" indent="-274320">
              <a:lnSpc>
                <a:spcPct val="100000"/>
              </a:lnSpc>
              <a:spcBef>
                <a:spcPts val="675"/>
              </a:spcBef>
              <a:buClr>
                <a:srgbClr val="0AD0D9"/>
              </a:buClr>
              <a:buSzPct val="94642"/>
              <a:buFont typeface="Arial"/>
              <a:buChar char=""/>
              <a:tabLst>
                <a:tab pos="287020" algn="l"/>
              </a:tabLst>
            </a:pPr>
            <a:r>
              <a:rPr sz="2800" spc="-150" dirty="0">
                <a:latin typeface="Georgia"/>
                <a:cs typeface="Georgia"/>
              </a:rPr>
              <a:t>Franchising</a:t>
            </a:r>
            <a:endParaRPr sz="2800" spc="-150">
              <a:latin typeface="Georgia"/>
              <a:cs typeface="Georgia"/>
            </a:endParaRPr>
          </a:p>
        </p:txBody>
      </p:sp>
      <p:sp>
        <p:nvSpPr>
          <p:cNvPr id="10" name="object 10"/>
          <p:cNvSpPr/>
          <p:nvPr/>
        </p:nvSpPr>
        <p:spPr>
          <a:xfrm>
            <a:off x="304800" y="1524000"/>
            <a:ext cx="2360677" cy="4751832"/>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673100" y="830071"/>
            <a:ext cx="1349375" cy="513715"/>
          </a:xfrm>
          <a:prstGeom prst="rect">
            <a:avLst/>
          </a:prstGeom>
        </p:spPr>
        <p:txBody>
          <a:bodyPr vert="horz" wrap="square" lIns="0" tIns="13335" rIns="0" bIns="0" rtlCol="0">
            <a:spAutoFit/>
          </a:bodyPr>
          <a:lstStyle/>
          <a:p>
            <a:pPr marL="12700">
              <a:lnSpc>
                <a:spcPct val="100000"/>
              </a:lnSpc>
              <a:spcBef>
                <a:spcPts val="105"/>
              </a:spcBef>
            </a:pPr>
            <a:r>
              <a:rPr spc="-330" dirty="0"/>
              <a:t>promotion</a:t>
            </a:r>
          </a:p>
        </p:txBody>
      </p:sp>
      <p:sp>
        <p:nvSpPr>
          <p:cNvPr id="9" name="object 9"/>
          <p:cNvSpPr txBox="1"/>
          <p:nvPr/>
        </p:nvSpPr>
        <p:spPr>
          <a:xfrm>
            <a:off x="3654297" y="1606042"/>
            <a:ext cx="4956810" cy="4249240"/>
          </a:xfrm>
          <a:prstGeom prst="rect">
            <a:avLst/>
          </a:prstGeom>
        </p:spPr>
        <p:txBody>
          <a:bodyPr vert="horz" wrap="square" lIns="0" tIns="12065" rIns="0" bIns="0" rtlCol="0">
            <a:spAutoFit/>
          </a:bodyPr>
          <a:lstStyle/>
          <a:p>
            <a:pPr marL="286385" marR="5080" indent="-274320" algn="just">
              <a:lnSpc>
                <a:spcPct val="100000"/>
              </a:lnSpc>
              <a:spcBef>
                <a:spcPts val="95"/>
              </a:spcBef>
              <a:buClr>
                <a:srgbClr val="0AD0D9"/>
              </a:buClr>
              <a:buSzPct val="94642"/>
              <a:buFont typeface="Arial"/>
              <a:buChar char=""/>
              <a:tabLst>
                <a:tab pos="287020" algn="l"/>
              </a:tabLst>
            </a:pPr>
            <a:r>
              <a:rPr sz="2800" spc="-150" dirty="0">
                <a:latin typeface="Georgia"/>
                <a:cs typeface="Georgia"/>
              </a:rPr>
              <a:t>Promotion is a very important component of  marketing as it can boost brand recognition and  sales. Promotion is comprised of various  elements like:</a:t>
            </a:r>
            <a:endParaRPr sz="2800" spc="-150">
              <a:latin typeface="Georgia"/>
              <a:cs typeface="Georgia"/>
            </a:endParaRPr>
          </a:p>
          <a:p>
            <a:pPr marL="287020" indent="-274320" algn="just">
              <a:lnSpc>
                <a:spcPct val="100000"/>
              </a:lnSpc>
              <a:spcBef>
                <a:spcPts val="675"/>
              </a:spcBef>
              <a:buClr>
                <a:srgbClr val="0AD0D9"/>
              </a:buClr>
              <a:buSzPct val="94642"/>
              <a:buFont typeface="Arial"/>
              <a:buChar char=""/>
              <a:tabLst>
                <a:tab pos="287020" algn="l"/>
              </a:tabLst>
            </a:pPr>
            <a:r>
              <a:rPr sz="2800" spc="-150" dirty="0">
                <a:latin typeface="Georgia"/>
                <a:cs typeface="Georgia"/>
              </a:rPr>
              <a:t>Sales  Organization</a:t>
            </a:r>
            <a:endParaRPr sz="2800" spc="-150">
              <a:latin typeface="Georgia"/>
              <a:cs typeface="Georgia"/>
            </a:endParaRPr>
          </a:p>
          <a:p>
            <a:pPr marL="287020" indent="-274320" algn="just">
              <a:lnSpc>
                <a:spcPct val="100000"/>
              </a:lnSpc>
              <a:spcBef>
                <a:spcPts val="675"/>
              </a:spcBef>
              <a:buClr>
                <a:srgbClr val="0AD0D9"/>
              </a:buClr>
              <a:buSzPct val="94642"/>
              <a:buFont typeface="Arial"/>
              <a:buChar char=""/>
              <a:tabLst>
                <a:tab pos="287020" algn="l"/>
              </a:tabLst>
            </a:pPr>
            <a:r>
              <a:rPr sz="2800" spc="-150" dirty="0">
                <a:latin typeface="Georgia"/>
                <a:cs typeface="Georgia"/>
              </a:rPr>
              <a:t>Public Relations</a:t>
            </a:r>
            <a:endParaRPr sz="2800" spc="-150">
              <a:latin typeface="Georgia"/>
              <a:cs typeface="Georgia"/>
            </a:endParaRPr>
          </a:p>
          <a:p>
            <a:pPr marL="287020" indent="-274320" algn="just">
              <a:lnSpc>
                <a:spcPct val="100000"/>
              </a:lnSpc>
              <a:spcBef>
                <a:spcPts val="670"/>
              </a:spcBef>
              <a:buClr>
                <a:srgbClr val="0AD0D9"/>
              </a:buClr>
              <a:buSzPct val="94642"/>
              <a:buFont typeface="Arial"/>
              <a:buChar char=""/>
              <a:tabLst>
                <a:tab pos="287020" algn="l"/>
              </a:tabLst>
            </a:pPr>
            <a:r>
              <a:rPr sz="2800" spc="-150" dirty="0">
                <a:latin typeface="Georgia"/>
                <a:cs typeface="Georgia"/>
              </a:rPr>
              <a:t>Advertising</a:t>
            </a:r>
            <a:endParaRPr sz="2800" spc="-150">
              <a:latin typeface="Georgia"/>
              <a:cs typeface="Georgia"/>
            </a:endParaRPr>
          </a:p>
          <a:p>
            <a:pPr marL="287020" indent="-274320" algn="just">
              <a:lnSpc>
                <a:spcPct val="100000"/>
              </a:lnSpc>
              <a:spcBef>
                <a:spcPts val="670"/>
              </a:spcBef>
              <a:buClr>
                <a:srgbClr val="0AD0D9"/>
              </a:buClr>
              <a:buSzPct val="94642"/>
              <a:buFont typeface="Arial"/>
              <a:buChar char=""/>
              <a:tabLst>
                <a:tab pos="287020" algn="l"/>
              </a:tabLst>
            </a:pPr>
            <a:r>
              <a:rPr sz="2800" spc="-150" dirty="0">
                <a:latin typeface="Georgia"/>
                <a:cs typeface="Georgia"/>
              </a:rPr>
              <a:t>Sales Promotion</a:t>
            </a:r>
            <a:endParaRPr sz="2800" spc="-150">
              <a:latin typeface="Georgia"/>
              <a:cs typeface="Georgia"/>
            </a:endParaRPr>
          </a:p>
        </p:txBody>
      </p:sp>
      <p:sp>
        <p:nvSpPr>
          <p:cNvPr id="10" name="object 10"/>
          <p:cNvSpPr/>
          <p:nvPr/>
        </p:nvSpPr>
        <p:spPr>
          <a:xfrm>
            <a:off x="611123" y="1629155"/>
            <a:ext cx="2880360" cy="4680204"/>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54863" y="336549"/>
            <a:ext cx="3933190" cy="635000"/>
          </a:xfrm>
          <a:prstGeom prst="rect">
            <a:avLst/>
          </a:prstGeom>
        </p:spPr>
        <p:txBody>
          <a:bodyPr vert="horz" wrap="square" lIns="0" tIns="12065" rIns="0" bIns="0" rtlCol="0">
            <a:spAutoFit/>
          </a:bodyPr>
          <a:lstStyle/>
          <a:p>
            <a:pPr marL="12700">
              <a:lnSpc>
                <a:spcPct val="100000"/>
              </a:lnSpc>
              <a:spcBef>
                <a:spcPts val="95"/>
              </a:spcBef>
            </a:pPr>
            <a:r>
              <a:rPr sz="4000" spc="-425" dirty="0"/>
              <a:t>Extended </a:t>
            </a:r>
            <a:r>
              <a:rPr sz="4000" spc="-380" dirty="0"/>
              <a:t>marketing</a:t>
            </a:r>
            <a:r>
              <a:rPr sz="4000" spc="-229" dirty="0"/>
              <a:t> </a:t>
            </a:r>
            <a:r>
              <a:rPr sz="4000" spc="-480" dirty="0"/>
              <a:t>mix</a:t>
            </a:r>
            <a:endParaRPr sz="4000"/>
          </a:p>
        </p:txBody>
      </p:sp>
      <p:sp>
        <p:nvSpPr>
          <p:cNvPr id="9" name="object 9"/>
          <p:cNvSpPr/>
          <p:nvPr/>
        </p:nvSpPr>
        <p:spPr>
          <a:xfrm>
            <a:off x="323088" y="908303"/>
            <a:ext cx="8569452" cy="5617464"/>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670966" y="564006"/>
            <a:ext cx="1035050" cy="635000"/>
          </a:xfrm>
          <a:prstGeom prst="rect">
            <a:avLst/>
          </a:prstGeom>
        </p:spPr>
        <p:txBody>
          <a:bodyPr vert="horz" wrap="square" lIns="0" tIns="12065" rIns="0" bIns="0" rtlCol="0">
            <a:spAutoFit/>
          </a:bodyPr>
          <a:lstStyle/>
          <a:p>
            <a:pPr marL="12700">
              <a:lnSpc>
                <a:spcPct val="100000"/>
              </a:lnSpc>
              <a:spcBef>
                <a:spcPts val="95"/>
              </a:spcBef>
            </a:pPr>
            <a:r>
              <a:rPr sz="4000" spc="-495" dirty="0"/>
              <a:t>People</a:t>
            </a:r>
            <a:endParaRPr sz="4000"/>
          </a:p>
        </p:txBody>
      </p:sp>
      <p:sp>
        <p:nvSpPr>
          <p:cNvPr id="9" name="object 9"/>
          <p:cNvSpPr txBox="1"/>
          <p:nvPr/>
        </p:nvSpPr>
        <p:spPr>
          <a:xfrm>
            <a:off x="3352800" y="762000"/>
            <a:ext cx="5562600" cy="5475217"/>
          </a:xfrm>
          <a:prstGeom prst="rect">
            <a:avLst/>
          </a:prstGeom>
        </p:spPr>
        <p:txBody>
          <a:bodyPr vert="horz" wrap="square" lIns="0" tIns="88265" rIns="0" bIns="0" rtlCol="0">
            <a:spAutoFit/>
          </a:bodyPr>
          <a:lstStyle/>
          <a:p>
            <a:pPr marL="286385" marR="5080" indent="-274320" algn="just">
              <a:lnSpc>
                <a:spcPct val="80000"/>
              </a:lnSpc>
              <a:spcBef>
                <a:spcPts val="695"/>
              </a:spcBef>
              <a:buClr>
                <a:srgbClr val="0AD0D9"/>
              </a:buClr>
              <a:buSzPct val="94000"/>
              <a:buFont typeface="Arial"/>
              <a:buChar char=""/>
              <a:tabLst>
                <a:tab pos="287020" algn="l"/>
              </a:tabLst>
            </a:pPr>
            <a:r>
              <a:rPr sz="2500" spc="-150" dirty="0">
                <a:latin typeface="Georgia"/>
                <a:cs typeface="Georgia"/>
              </a:rPr>
              <a:t>The </a:t>
            </a:r>
            <a:r>
              <a:rPr sz="2500" spc="-150" dirty="0">
                <a:latin typeface="Trebuchet MS"/>
                <a:cs typeface="Trebuchet MS"/>
              </a:rPr>
              <a:t>company’s </a:t>
            </a:r>
            <a:r>
              <a:rPr sz="2500" spc="-150" dirty="0">
                <a:latin typeface="Georgia"/>
                <a:cs typeface="Georgia"/>
              </a:rPr>
              <a:t>employees are important in marketing  because they are the ones who deliver the service. It is  important to hire and train the right people to deliver  superior service to the clients, whether they run a  support desk, customer service, copywriters,  programmers</a:t>
            </a:r>
            <a:r>
              <a:rPr sz="2500" spc="-150" dirty="0">
                <a:latin typeface="Trebuchet MS"/>
                <a:cs typeface="Trebuchet MS"/>
              </a:rPr>
              <a:t>…</a:t>
            </a:r>
            <a:r>
              <a:rPr sz="2500" spc="-150" dirty="0">
                <a:latin typeface="Georgia"/>
                <a:cs typeface="Georgia"/>
              </a:rPr>
              <a:t>etc.</a:t>
            </a:r>
            <a:endParaRPr sz="2500" spc="-150">
              <a:latin typeface="Georgia"/>
              <a:cs typeface="Georgia"/>
            </a:endParaRPr>
          </a:p>
          <a:p>
            <a:pPr marL="286385" marR="163195" indent="-274320">
              <a:lnSpc>
                <a:spcPct val="80000"/>
              </a:lnSpc>
              <a:spcBef>
                <a:spcPts val="600"/>
              </a:spcBef>
              <a:buClr>
                <a:srgbClr val="0AD0D9"/>
              </a:buClr>
              <a:buSzPct val="94000"/>
              <a:buFont typeface="Arial"/>
              <a:buChar char=""/>
              <a:tabLst>
                <a:tab pos="287020" algn="l"/>
              </a:tabLst>
            </a:pPr>
            <a:r>
              <a:rPr sz="2500" spc="-150" dirty="0">
                <a:latin typeface="Georgia"/>
                <a:cs typeface="Georgia"/>
              </a:rPr>
              <a:t>When a business finds people who genuinely believe  in the products or services that the particular business  </a:t>
            </a:r>
            <a:r>
              <a:rPr sz="2500" spc="-150" dirty="0">
                <a:latin typeface="Trebuchet MS"/>
                <a:cs typeface="Trebuchet MS"/>
              </a:rPr>
              <a:t>creates, it’s is highly likely that the employees will  </a:t>
            </a:r>
            <a:r>
              <a:rPr sz="2500" spc="-150" dirty="0">
                <a:latin typeface="Georgia"/>
                <a:cs typeface="Georgia"/>
              </a:rPr>
              <a:t>perform the best they can.</a:t>
            </a:r>
            <a:endParaRPr sz="2500" spc="-150">
              <a:latin typeface="Georgia"/>
              <a:cs typeface="Georgia"/>
            </a:endParaRPr>
          </a:p>
          <a:p>
            <a:pPr marL="286385" marR="126364" indent="-274320">
              <a:lnSpc>
                <a:spcPct val="80000"/>
              </a:lnSpc>
              <a:spcBef>
                <a:spcPts val="600"/>
              </a:spcBef>
              <a:buClr>
                <a:srgbClr val="0AD0D9"/>
              </a:buClr>
              <a:buSzPct val="94000"/>
              <a:buFont typeface="Arial"/>
              <a:buChar char=""/>
              <a:tabLst>
                <a:tab pos="287020" algn="l"/>
              </a:tabLst>
            </a:pPr>
            <a:r>
              <a:rPr sz="2500" spc="-150" dirty="0">
                <a:latin typeface="Trebuchet MS"/>
                <a:cs typeface="Trebuchet MS"/>
              </a:rPr>
              <a:t>Additionally, they’ll be more open to honest feedback  </a:t>
            </a:r>
            <a:r>
              <a:rPr sz="2500" spc="-150" dirty="0">
                <a:latin typeface="Georgia"/>
                <a:cs typeface="Georgia"/>
              </a:rPr>
              <a:t>about the business and input their own thoughts and  passions which can scale and grow the business.</a:t>
            </a:r>
            <a:endParaRPr sz="2500" spc="-150">
              <a:latin typeface="Georgia"/>
              <a:cs typeface="Georgia"/>
            </a:endParaRPr>
          </a:p>
        </p:txBody>
      </p:sp>
      <p:sp>
        <p:nvSpPr>
          <p:cNvPr id="10" name="object 10"/>
          <p:cNvSpPr/>
          <p:nvPr/>
        </p:nvSpPr>
        <p:spPr>
          <a:xfrm>
            <a:off x="611123" y="1629155"/>
            <a:ext cx="2513077" cy="4751832"/>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228600" y="152401"/>
            <a:ext cx="8610600" cy="6705600"/>
          </a:xfrm>
          <a:prstGeom prst="rect">
            <a:avLst/>
          </a:prstGeom>
        </p:spPr>
        <p:txBody>
          <a:bodyPr vert="horz" wrap="square" lIns="0" tIns="208915" rIns="0" bIns="0" rtlCol="0">
            <a:spAutoFit/>
          </a:bodyPr>
          <a:lstStyle/>
          <a:p>
            <a:pPr marL="12700">
              <a:lnSpc>
                <a:spcPct val="100000"/>
              </a:lnSpc>
              <a:spcBef>
                <a:spcPts val="1645"/>
              </a:spcBef>
            </a:pPr>
            <a:r>
              <a:rPr sz="3200" spc="-300" dirty="0">
                <a:solidFill>
                  <a:srgbClr val="04607A"/>
                </a:solidFill>
                <a:latin typeface="Times New Roman"/>
                <a:cs typeface="Times New Roman"/>
              </a:rPr>
              <a:t>Marketing Management</a:t>
            </a:r>
            <a:endParaRPr sz="3200" spc="-300">
              <a:latin typeface="Times New Roman"/>
              <a:cs typeface="Times New Roman"/>
            </a:endParaRPr>
          </a:p>
          <a:p>
            <a:pPr marL="666750" indent="-274955">
              <a:lnSpc>
                <a:spcPct val="100000"/>
              </a:lnSpc>
              <a:spcBef>
                <a:spcPts val="1550"/>
              </a:spcBef>
              <a:buClr>
                <a:srgbClr val="0AD0D9"/>
              </a:buClr>
              <a:buSzPct val="93750"/>
              <a:buFont typeface="Arial"/>
              <a:buChar char=""/>
              <a:tabLst>
                <a:tab pos="667385" algn="l"/>
              </a:tabLst>
            </a:pPr>
            <a:r>
              <a:rPr sz="3200" spc="-150" dirty="0">
                <a:latin typeface="Georgia"/>
                <a:cs typeface="Georgia"/>
              </a:rPr>
              <a:t>What is marketing management?</a:t>
            </a:r>
            <a:endParaRPr sz="3200" spc="-150">
              <a:latin typeface="Georgia"/>
              <a:cs typeface="Georgia"/>
            </a:endParaRPr>
          </a:p>
          <a:p>
            <a:pPr marL="1032510" marR="5080" indent="-247015">
              <a:lnSpc>
                <a:spcPct val="90000"/>
              </a:lnSpc>
              <a:spcBef>
                <a:spcPts val="790"/>
              </a:spcBef>
            </a:pPr>
            <a:r>
              <a:rPr sz="3200" i="1" spc="-150" dirty="0">
                <a:latin typeface="Georgia"/>
                <a:cs typeface="Georgia"/>
              </a:rPr>
              <a:t>« Marketing management is the process of planning and executing  the conception, pricing, promotion, and distribution of ideas,  goods, and services to create exchanges that satisfy individual  and organizational goals » (Philip Kotler)</a:t>
            </a:r>
            <a:endParaRPr sz="3200" spc="-150">
              <a:latin typeface="Georgia"/>
              <a:cs typeface="Georgia"/>
            </a:endParaRPr>
          </a:p>
          <a:p>
            <a:pPr>
              <a:lnSpc>
                <a:spcPct val="100000"/>
              </a:lnSpc>
              <a:spcBef>
                <a:spcPts val="25"/>
              </a:spcBef>
            </a:pPr>
            <a:endParaRPr sz="4350" spc="-150">
              <a:latin typeface="Georgia"/>
              <a:cs typeface="Georgia"/>
            </a:endParaRPr>
          </a:p>
          <a:p>
            <a:pPr marL="666750" marR="603885" indent="-274320">
              <a:lnSpc>
                <a:spcPct val="90000"/>
              </a:lnSpc>
              <a:buClr>
                <a:srgbClr val="0AD0D9"/>
              </a:buClr>
              <a:buSzPct val="93750"/>
              <a:buFont typeface="Arial"/>
              <a:buChar char=""/>
              <a:tabLst>
                <a:tab pos="667385" algn="l"/>
              </a:tabLst>
            </a:pPr>
            <a:r>
              <a:rPr sz="3200" spc="-150" dirty="0">
                <a:latin typeface="Georgia"/>
                <a:cs typeface="Georgia"/>
              </a:rPr>
              <a:t>Marketing management has the task of influencing the level,  timing, and composition of demand in a way that will help the  organization achieve its objectives.</a:t>
            </a:r>
            <a:endParaRPr sz="3200" spc="-150">
              <a:latin typeface="Georgia"/>
              <a:cs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673100" y="780034"/>
            <a:ext cx="1169670" cy="635000"/>
          </a:xfrm>
          <a:prstGeom prst="rect">
            <a:avLst/>
          </a:prstGeom>
        </p:spPr>
        <p:txBody>
          <a:bodyPr vert="horz" wrap="square" lIns="0" tIns="12065" rIns="0" bIns="0" rtlCol="0">
            <a:spAutoFit/>
          </a:bodyPr>
          <a:lstStyle/>
          <a:p>
            <a:pPr marL="12700">
              <a:lnSpc>
                <a:spcPct val="100000"/>
              </a:lnSpc>
              <a:spcBef>
                <a:spcPts val="95"/>
              </a:spcBef>
            </a:pPr>
            <a:r>
              <a:rPr sz="4000" spc="-434" dirty="0"/>
              <a:t>process</a:t>
            </a:r>
            <a:endParaRPr sz="4000"/>
          </a:p>
        </p:txBody>
      </p:sp>
      <p:sp>
        <p:nvSpPr>
          <p:cNvPr id="9" name="object 9"/>
          <p:cNvSpPr txBox="1"/>
          <p:nvPr/>
        </p:nvSpPr>
        <p:spPr>
          <a:xfrm>
            <a:off x="3654297" y="1596593"/>
            <a:ext cx="4953635" cy="3460563"/>
          </a:xfrm>
          <a:prstGeom prst="rect">
            <a:avLst/>
          </a:prstGeom>
        </p:spPr>
        <p:txBody>
          <a:bodyPr vert="horz" wrap="square" lIns="0" tIns="13335" rIns="0" bIns="0" rtlCol="0">
            <a:spAutoFit/>
          </a:bodyPr>
          <a:lstStyle/>
          <a:p>
            <a:pPr marL="286385" marR="5080" indent="-274320" algn="just">
              <a:lnSpc>
                <a:spcPct val="100000"/>
              </a:lnSpc>
              <a:spcBef>
                <a:spcPts val="105"/>
              </a:spcBef>
            </a:pPr>
            <a:r>
              <a:rPr sz="3000" spc="-755" dirty="0">
                <a:solidFill>
                  <a:srgbClr val="0AD0D9"/>
                </a:solidFill>
                <a:latin typeface="Arial"/>
                <a:cs typeface="Arial"/>
              </a:rPr>
              <a:t> </a:t>
            </a:r>
            <a:r>
              <a:rPr sz="3200" spc="-150" dirty="0">
                <a:latin typeface="Georgia"/>
                <a:cs typeface="Georgia"/>
              </a:rPr>
              <a:t>Process could be your entire sales funnel, a  pay system, distribution system and other  systematic procedures and steps to ensure  a working business that is running  effectively.</a:t>
            </a:r>
            <a:endParaRPr sz="3200" spc="-150">
              <a:latin typeface="Georgia"/>
              <a:cs typeface="Georgia"/>
            </a:endParaRPr>
          </a:p>
        </p:txBody>
      </p:sp>
      <p:sp>
        <p:nvSpPr>
          <p:cNvPr id="10" name="object 10"/>
          <p:cNvSpPr/>
          <p:nvPr/>
        </p:nvSpPr>
        <p:spPr>
          <a:xfrm>
            <a:off x="611123" y="1557527"/>
            <a:ext cx="2880360" cy="5039868"/>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673100" y="1043686"/>
            <a:ext cx="2705735" cy="635000"/>
          </a:xfrm>
          <a:prstGeom prst="rect">
            <a:avLst/>
          </a:prstGeom>
        </p:spPr>
        <p:txBody>
          <a:bodyPr vert="horz" wrap="square" lIns="0" tIns="12065" rIns="0" bIns="0" rtlCol="0">
            <a:spAutoFit/>
          </a:bodyPr>
          <a:lstStyle/>
          <a:p>
            <a:pPr marL="12700">
              <a:lnSpc>
                <a:spcPct val="100000"/>
              </a:lnSpc>
              <a:spcBef>
                <a:spcPts val="95"/>
              </a:spcBef>
            </a:pPr>
            <a:r>
              <a:rPr sz="4000" spc="-455" dirty="0">
                <a:solidFill>
                  <a:srgbClr val="115863"/>
                </a:solidFill>
              </a:rPr>
              <a:t>Physical</a:t>
            </a:r>
            <a:r>
              <a:rPr sz="4000" spc="-330" dirty="0">
                <a:solidFill>
                  <a:srgbClr val="115863"/>
                </a:solidFill>
              </a:rPr>
              <a:t> </a:t>
            </a:r>
            <a:r>
              <a:rPr sz="4000" spc="-480" dirty="0"/>
              <a:t>evidence</a:t>
            </a:r>
            <a:endParaRPr sz="4000"/>
          </a:p>
        </p:txBody>
      </p:sp>
      <p:sp>
        <p:nvSpPr>
          <p:cNvPr id="9" name="object 9"/>
          <p:cNvSpPr txBox="1"/>
          <p:nvPr/>
        </p:nvSpPr>
        <p:spPr>
          <a:xfrm>
            <a:off x="3276600" y="990600"/>
            <a:ext cx="5638799" cy="5639236"/>
          </a:xfrm>
          <a:prstGeom prst="rect">
            <a:avLst/>
          </a:prstGeom>
        </p:spPr>
        <p:txBody>
          <a:bodyPr vert="horz" wrap="square" lIns="0" tIns="54610" rIns="0" bIns="0" rtlCol="0">
            <a:spAutoFit/>
          </a:bodyPr>
          <a:lstStyle/>
          <a:p>
            <a:pPr marL="286385" marR="5080" indent="-274320" algn="just">
              <a:lnSpc>
                <a:spcPct val="90000"/>
              </a:lnSpc>
              <a:spcBef>
                <a:spcPts val="430"/>
              </a:spcBef>
              <a:buClr>
                <a:srgbClr val="0AD0D9"/>
              </a:buClr>
              <a:buSzPct val="94642"/>
              <a:buFont typeface="Arial"/>
              <a:buChar char=""/>
              <a:tabLst>
                <a:tab pos="287020" algn="l"/>
              </a:tabLst>
            </a:pPr>
            <a:r>
              <a:rPr sz="2800" spc="-150" dirty="0">
                <a:latin typeface="Georgia"/>
                <a:cs typeface="Georgia"/>
              </a:rPr>
              <a:t>In the service industries, there should be physical  evidence that the service was delivered.  Additionally, physical evidence pertains also to  how a business and </a:t>
            </a:r>
            <a:r>
              <a:rPr sz="2800" spc="-150" dirty="0">
                <a:latin typeface="Trebuchet MS"/>
                <a:cs typeface="Trebuchet MS"/>
              </a:rPr>
              <a:t>it’s </a:t>
            </a:r>
            <a:r>
              <a:rPr sz="2800" spc="-150" dirty="0">
                <a:latin typeface="Georgia"/>
                <a:cs typeface="Georgia"/>
              </a:rPr>
              <a:t>products are perceived in  the marketplace.</a:t>
            </a:r>
            <a:endParaRPr sz="2800" spc="-150">
              <a:latin typeface="Georgia"/>
              <a:cs typeface="Georgia"/>
            </a:endParaRPr>
          </a:p>
          <a:p>
            <a:pPr marL="286385" marR="6350" indent="-274320" algn="just">
              <a:lnSpc>
                <a:spcPts val="3020"/>
              </a:lnSpc>
              <a:spcBef>
                <a:spcPts val="720"/>
              </a:spcBef>
              <a:buClr>
                <a:srgbClr val="0AD0D9"/>
              </a:buClr>
              <a:buSzPct val="94642"/>
              <a:buFont typeface="Arial"/>
              <a:buChar char=""/>
              <a:tabLst>
                <a:tab pos="287020" algn="l"/>
              </a:tabLst>
            </a:pPr>
            <a:r>
              <a:rPr sz="2800" spc="-150" dirty="0">
                <a:latin typeface="Georgia"/>
                <a:cs typeface="Georgia"/>
              </a:rPr>
              <a:t>It is the physical evidence of a </a:t>
            </a:r>
            <a:r>
              <a:rPr sz="2800" spc="-150" dirty="0">
                <a:latin typeface="Trebuchet MS"/>
                <a:cs typeface="Trebuchet MS"/>
              </a:rPr>
              <a:t>business’  </a:t>
            </a:r>
            <a:r>
              <a:rPr sz="2800" spc="-150" dirty="0">
                <a:latin typeface="Georgia"/>
                <a:cs typeface="Georgia"/>
              </a:rPr>
              <a:t>presence and establishment. A concept of this is  branding. For example, whenyou think of </a:t>
            </a:r>
            <a:r>
              <a:rPr sz="2800" spc="-150" dirty="0">
                <a:latin typeface="Trebuchet MS"/>
                <a:cs typeface="Trebuchet MS"/>
              </a:rPr>
              <a:t>“fast  food”, </a:t>
            </a:r>
            <a:r>
              <a:rPr sz="2800" spc="-150" dirty="0">
                <a:latin typeface="Georgia"/>
                <a:cs typeface="Georgia"/>
              </a:rPr>
              <a:t>you think of McDonalds.</a:t>
            </a:r>
            <a:endParaRPr sz="2800" spc="-150">
              <a:latin typeface="Georgia"/>
              <a:cs typeface="Georgia"/>
            </a:endParaRPr>
          </a:p>
          <a:p>
            <a:pPr marL="286385" marR="8890" indent="-274320" algn="just">
              <a:lnSpc>
                <a:spcPts val="3020"/>
              </a:lnSpc>
              <a:spcBef>
                <a:spcPts val="695"/>
              </a:spcBef>
              <a:buClr>
                <a:srgbClr val="0AD0D9"/>
              </a:buClr>
              <a:buSzPct val="94642"/>
              <a:buFont typeface="Arial"/>
              <a:buChar char=""/>
              <a:tabLst>
                <a:tab pos="287020" algn="l"/>
              </a:tabLst>
            </a:pPr>
            <a:r>
              <a:rPr sz="2800" spc="-150" dirty="0">
                <a:latin typeface="Georgia"/>
                <a:cs typeface="Georgia"/>
              </a:rPr>
              <a:t>When you think of sports, the names     Nike and  Adidas come to mind.</a:t>
            </a:r>
            <a:endParaRPr sz="2800" spc="-150">
              <a:latin typeface="Georgia"/>
              <a:cs typeface="Georgia"/>
            </a:endParaRPr>
          </a:p>
        </p:txBody>
      </p:sp>
      <p:sp>
        <p:nvSpPr>
          <p:cNvPr id="10" name="object 10"/>
          <p:cNvSpPr/>
          <p:nvPr/>
        </p:nvSpPr>
        <p:spPr>
          <a:xfrm>
            <a:off x="467868" y="1557527"/>
            <a:ext cx="2656332" cy="4751832"/>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673100" y="757504"/>
            <a:ext cx="3517900" cy="514350"/>
          </a:xfrm>
          <a:prstGeom prst="rect">
            <a:avLst/>
          </a:prstGeom>
        </p:spPr>
        <p:txBody>
          <a:bodyPr vert="horz" wrap="square" lIns="0" tIns="13335" rIns="0" bIns="0" rtlCol="0">
            <a:spAutoFit/>
          </a:bodyPr>
          <a:lstStyle/>
          <a:p>
            <a:pPr marL="12700">
              <a:lnSpc>
                <a:spcPct val="100000"/>
              </a:lnSpc>
              <a:spcBef>
                <a:spcPts val="105"/>
              </a:spcBef>
            </a:pPr>
            <a:r>
              <a:rPr sz="3200" spc="-415" dirty="0">
                <a:solidFill>
                  <a:srgbClr val="04607A"/>
                </a:solidFill>
                <a:latin typeface="Arial"/>
                <a:cs typeface="Arial"/>
              </a:rPr>
              <a:t>Marketing </a:t>
            </a:r>
            <a:r>
              <a:rPr sz="3200" spc="-380" dirty="0">
                <a:solidFill>
                  <a:srgbClr val="04607A"/>
                </a:solidFill>
                <a:latin typeface="Arial"/>
                <a:cs typeface="Arial"/>
              </a:rPr>
              <a:t>mix </a:t>
            </a:r>
            <a:r>
              <a:rPr sz="3200" spc="-355" dirty="0">
                <a:solidFill>
                  <a:srgbClr val="04607A"/>
                </a:solidFill>
                <a:latin typeface="Arial"/>
                <a:cs typeface="Arial"/>
              </a:rPr>
              <a:t>with</a:t>
            </a:r>
            <a:r>
              <a:rPr sz="3200" spc="-265" dirty="0">
                <a:solidFill>
                  <a:srgbClr val="04607A"/>
                </a:solidFill>
                <a:latin typeface="Arial"/>
                <a:cs typeface="Arial"/>
              </a:rPr>
              <a:t> </a:t>
            </a:r>
            <a:r>
              <a:rPr sz="3200" spc="-545" dirty="0">
                <a:solidFill>
                  <a:srgbClr val="04607A"/>
                </a:solidFill>
                <a:latin typeface="Arial"/>
                <a:cs typeface="Arial"/>
              </a:rPr>
              <a:t>4C’s</a:t>
            </a:r>
            <a:endParaRPr sz="3200">
              <a:latin typeface="Arial"/>
              <a:cs typeface="Arial"/>
            </a:endParaRPr>
          </a:p>
        </p:txBody>
      </p:sp>
      <p:sp>
        <p:nvSpPr>
          <p:cNvPr id="9" name="object 9"/>
          <p:cNvSpPr txBox="1">
            <a:spLocks noGrp="1"/>
          </p:cNvSpPr>
          <p:nvPr>
            <p:ph type="title"/>
          </p:nvPr>
        </p:nvSpPr>
        <p:spPr>
          <a:xfrm>
            <a:off x="3654296" y="1588973"/>
            <a:ext cx="5032503" cy="4998804"/>
          </a:xfrm>
          <a:prstGeom prst="rect">
            <a:avLst/>
          </a:prstGeom>
        </p:spPr>
        <p:txBody>
          <a:bodyPr vert="horz" wrap="square" lIns="0" tIns="12700" rIns="0" bIns="0" rtlCol="0">
            <a:spAutoFit/>
          </a:bodyPr>
          <a:lstStyle/>
          <a:p>
            <a:pPr marL="286385" marR="5080" indent="-274320">
              <a:lnSpc>
                <a:spcPct val="100000"/>
              </a:lnSpc>
              <a:spcBef>
                <a:spcPts val="100"/>
              </a:spcBef>
            </a:pPr>
            <a:r>
              <a:rPr sz="3400" spc="-750" dirty="0">
                <a:solidFill>
                  <a:srgbClr val="0AD0D9"/>
                </a:solidFill>
                <a:latin typeface="Arial"/>
                <a:cs typeface="Arial"/>
              </a:rPr>
              <a:t></a:t>
            </a:r>
            <a:r>
              <a:rPr sz="3600" spc="-150" dirty="0">
                <a:solidFill>
                  <a:srgbClr val="000000"/>
                </a:solidFill>
                <a:latin typeface="Georgia"/>
                <a:cs typeface="Georgia"/>
              </a:rPr>
              <a:t>The 4Cs marketing model was  developed by Robert F. Lauterborn in  1990. It is a modification of the 4Ps  model. It is not a basic part of</a:t>
            </a:r>
            <a:endParaRPr sz="3600" spc="-150">
              <a:latin typeface="Georgia"/>
              <a:cs typeface="Georgia"/>
            </a:endParaRPr>
          </a:p>
          <a:p>
            <a:pPr marL="286385" marR="359410">
              <a:lnSpc>
                <a:spcPct val="100000"/>
              </a:lnSpc>
              <a:spcBef>
                <a:spcPts val="5"/>
              </a:spcBef>
            </a:pPr>
            <a:r>
              <a:rPr sz="3600" spc="-150" dirty="0">
                <a:solidFill>
                  <a:srgbClr val="000000"/>
                </a:solidFill>
                <a:latin typeface="Georgia"/>
                <a:cs typeface="Georgia"/>
              </a:rPr>
              <a:t>the </a:t>
            </a:r>
            <a:r>
              <a:rPr sz="3600" b="1" spc="-150" dirty="0">
                <a:solidFill>
                  <a:srgbClr val="000000"/>
                </a:solidFill>
                <a:latin typeface="Arial"/>
                <a:cs typeface="Arial"/>
              </a:rPr>
              <a:t>marketing mix definition</a:t>
            </a:r>
            <a:r>
              <a:rPr sz="3600" spc="-150" dirty="0">
                <a:solidFill>
                  <a:srgbClr val="000000"/>
                </a:solidFill>
                <a:latin typeface="Georgia"/>
                <a:cs typeface="Georgia"/>
              </a:rPr>
              <a:t>, but  rather an extension.</a:t>
            </a:r>
            <a:endParaRPr sz="3600" spc="-150">
              <a:latin typeface="Georgia"/>
              <a:cs typeface="Georgia"/>
            </a:endParaRPr>
          </a:p>
        </p:txBody>
      </p:sp>
      <p:sp>
        <p:nvSpPr>
          <p:cNvPr id="10" name="object 10"/>
          <p:cNvSpPr/>
          <p:nvPr/>
        </p:nvSpPr>
        <p:spPr>
          <a:xfrm>
            <a:off x="539495" y="1629155"/>
            <a:ext cx="2951988" cy="4608576"/>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5940" y="592226"/>
            <a:ext cx="8034020" cy="4131899"/>
          </a:xfrm>
          <a:prstGeom prst="rect">
            <a:avLst/>
          </a:prstGeom>
        </p:spPr>
        <p:txBody>
          <a:bodyPr vert="horz" wrap="square" lIns="0" tIns="55879" rIns="0" bIns="0" rtlCol="0">
            <a:spAutoFit/>
          </a:bodyPr>
          <a:lstStyle/>
          <a:p>
            <a:pPr marL="12700">
              <a:lnSpc>
                <a:spcPct val="100000"/>
              </a:lnSpc>
              <a:spcBef>
                <a:spcPts val="439"/>
              </a:spcBef>
            </a:pPr>
            <a:r>
              <a:rPr sz="2800" spc="-150" dirty="0">
                <a:latin typeface="Georgia"/>
                <a:cs typeface="Georgia"/>
              </a:rPr>
              <a:t>Here are the components of this marketing model:</a:t>
            </a:r>
            <a:endParaRPr sz="2800" spc="-150">
              <a:latin typeface="Georgia"/>
              <a:cs typeface="Georgia"/>
            </a:endParaRPr>
          </a:p>
          <a:p>
            <a:pPr marL="286385" marR="355600" indent="-274320">
              <a:lnSpc>
                <a:spcPts val="3020"/>
              </a:lnSpc>
              <a:spcBef>
                <a:spcPts val="720"/>
              </a:spcBef>
              <a:buClr>
                <a:srgbClr val="0AD0D9"/>
              </a:buClr>
              <a:buSzPct val="94642"/>
              <a:buFont typeface="Arial"/>
              <a:buChar char=""/>
              <a:tabLst>
                <a:tab pos="287020" algn="l"/>
              </a:tabLst>
            </a:pPr>
            <a:r>
              <a:rPr sz="2800" b="1" u="sng" spc="-150" dirty="0">
                <a:uFill>
                  <a:solidFill>
                    <a:srgbClr val="000000"/>
                  </a:solidFill>
                </a:uFill>
                <a:latin typeface="Arial"/>
                <a:cs typeface="Arial"/>
              </a:rPr>
              <a:t>Cost</a:t>
            </a:r>
            <a:r>
              <a:rPr sz="2800" b="1" spc="-150" dirty="0">
                <a:latin typeface="Arial"/>
                <a:cs typeface="Arial"/>
              </a:rPr>
              <a:t> </a:t>
            </a:r>
            <a:r>
              <a:rPr sz="2800" spc="-150" dirty="0">
                <a:latin typeface="Trebuchet MS"/>
                <a:cs typeface="Trebuchet MS"/>
              </a:rPr>
              <a:t>– </a:t>
            </a:r>
            <a:r>
              <a:rPr sz="2800" spc="-150" dirty="0">
                <a:latin typeface="Georgia"/>
                <a:cs typeface="Georgia"/>
              </a:rPr>
              <a:t>According to Lauterborn, price is not the only cost incurred when  purchasing a product. Cost of conscience or opportunity cost is also part of the  cost of product ownership.</a:t>
            </a:r>
            <a:endParaRPr sz="2800" spc="-150">
              <a:latin typeface="Georgia"/>
              <a:cs typeface="Georgia"/>
            </a:endParaRPr>
          </a:p>
          <a:p>
            <a:pPr marL="286385" marR="595630" indent="-274320" algn="just">
              <a:lnSpc>
                <a:spcPct val="90000"/>
              </a:lnSpc>
              <a:spcBef>
                <a:spcPts val="635"/>
              </a:spcBef>
              <a:buClr>
                <a:srgbClr val="0AD0D9"/>
              </a:buClr>
              <a:buSzPct val="94642"/>
              <a:buFont typeface="Arial"/>
              <a:buChar char=""/>
              <a:tabLst>
                <a:tab pos="287020" algn="l"/>
              </a:tabLst>
            </a:pPr>
            <a:r>
              <a:rPr sz="2800" b="1" u="sng" spc="-150" dirty="0">
                <a:uFill>
                  <a:solidFill>
                    <a:srgbClr val="000000"/>
                  </a:solidFill>
                </a:uFill>
                <a:latin typeface="Arial"/>
                <a:cs typeface="Arial"/>
              </a:rPr>
              <a:t>Consumer Wants and Needs</a:t>
            </a:r>
            <a:r>
              <a:rPr sz="2800" b="1" spc="-150" dirty="0">
                <a:latin typeface="Arial"/>
                <a:cs typeface="Arial"/>
              </a:rPr>
              <a:t> </a:t>
            </a:r>
            <a:r>
              <a:rPr sz="2800" spc="-150" dirty="0">
                <a:latin typeface="Trebuchet MS"/>
                <a:cs typeface="Trebuchet MS"/>
              </a:rPr>
              <a:t>– </a:t>
            </a:r>
            <a:r>
              <a:rPr sz="2800" spc="-150" dirty="0">
                <a:latin typeface="Georgia"/>
                <a:cs typeface="Georgia"/>
              </a:rPr>
              <a:t>A company should only sell a product that  addresses consumer demand. So, marketers and business researchers should  carefully study the consumer wants and </a:t>
            </a:r>
            <a:r>
              <a:rPr sz="2800" spc="-150">
                <a:latin typeface="Georgia"/>
                <a:cs typeface="Georgia"/>
              </a:rPr>
              <a:t>needs</a:t>
            </a:r>
            <a:r>
              <a:rPr sz="2800" spc="-150" smtClean="0">
                <a:latin typeface="Georgia"/>
                <a:cs typeface="Georgia"/>
              </a:rPr>
              <a:t>.</a:t>
            </a:r>
            <a:endParaRPr sz="2800" spc="-150">
              <a:latin typeface="Georgia"/>
              <a:cs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382000" cy="4157548"/>
          </a:xfrm>
          <a:prstGeom prst="rect">
            <a:avLst/>
          </a:prstGeom>
        </p:spPr>
        <p:txBody>
          <a:bodyPr wrap="square">
            <a:spAutoFit/>
          </a:bodyPr>
          <a:lstStyle/>
          <a:p>
            <a:pPr marL="287020" indent="-274320">
              <a:lnSpc>
                <a:spcPts val="3190"/>
              </a:lnSpc>
              <a:spcBef>
                <a:spcPts val="340"/>
              </a:spcBef>
              <a:buClr>
                <a:srgbClr val="0AD0D9"/>
              </a:buClr>
              <a:buSzPct val="94642"/>
              <a:buFont typeface="Arial"/>
              <a:buChar char=""/>
              <a:tabLst>
                <a:tab pos="287020" algn="l"/>
              </a:tabLst>
            </a:pPr>
            <a:r>
              <a:rPr lang="en-US" sz="2800" b="1" u="sng" spc="-150" dirty="0" smtClean="0">
                <a:uFill>
                  <a:solidFill>
                    <a:srgbClr val="000000"/>
                  </a:solidFill>
                </a:uFill>
                <a:latin typeface="Arial"/>
                <a:cs typeface="Arial"/>
              </a:rPr>
              <a:t>Communication</a:t>
            </a:r>
            <a:r>
              <a:rPr lang="en-US" sz="2800" b="1" spc="-150" dirty="0" smtClean="0">
                <a:latin typeface="Arial"/>
                <a:cs typeface="Arial"/>
              </a:rPr>
              <a:t> </a:t>
            </a:r>
            <a:r>
              <a:rPr lang="en-US" sz="2800" spc="-150" dirty="0" smtClean="0">
                <a:latin typeface="Trebuchet MS"/>
                <a:cs typeface="Trebuchet MS"/>
              </a:rPr>
              <a:t>– According to </a:t>
            </a:r>
            <a:r>
              <a:rPr lang="en-US" sz="2800" spc="-150" dirty="0" err="1" smtClean="0">
                <a:latin typeface="Trebuchet MS"/>
                <a:cs typeface="Trebuchet MS"/>
              </a:rPr>
              <a:t>Lauterborn</a:t>
            </a:r>
            <a:r>
              <a:rPr lang="en-US" sz="2800" spc="-150" dirty="0" smtClean="0">
                <a:latin typeface="Trebuchet MS"/>
                <a:cs typeface="Trebuchet MS"/>
              </a:rPr>
              <a:t>, “promotion” is manipulative while</a:t>
            </a:r>
          </a:p>
          <a:p>
            <a:pPr marL="286385" marR="5080">
              <a:lnSpc>
                <a:spcPts val="3030"/>
              </a:lnSpc>
              <a:spcBef>
                <a:spcPts val="204"/>
              </a:spcBef>
            </a:pPr>
            <a:r>
              <a:rPr lang="en-US" sz="2800" spc="-150" dirty="0" smtClean="0">
                <a:latin typeface="Trebuchet MS"/>
                <a:cs typeface="Trebuchet MS"/>
              </a:rPr>
              <a:t>communication is “cooperative”. Marketers should aim to create an open dialogue  </a:t>
            </a:r>
            <a:r>
              <a:rPr lang="en-US" sz="2800" spc="-150" dirty="0" smtClean="0">
                <a:latin typeface="Georgia"/>
                <a:cs typeface="Georgia"/>
              </a:rPr>
              <a:t>with potential clients based on their needs and wants.</a:t>
            </a:r>
          </a:p>
          <a:p>
            <a:pPr marL="286385" marR="5080">
              <a:lnSpc>
                <a:spcPts val="3030"/>
              </a:lnSpc>
              <a:spcBef>
                <a:spcPts val="204"/>
              </a:spcBef>
            </a:pPr>
            <a:endParaRPr lang="en-US" sz="2800" spc="-150" dirty="0" smtClean="0">
              <a:latin typeface="Georgia"/>
              <a:cs typeface="Georgia"/>
            </a:endParaRPr>
          </a:p>
          <a:p>
            <a:pPr marL="287020" indent="-274320">
              <a:lnSpc>
                <a:spcPts val="3190"/>
              </a:lnSpc>
              <a:spcBef>
                <a:spcPts val="285"/>
              </a:spcBef>
              <a:buClr>
                <a:srgbClr val="0AD0D9"/>
              </a:buClr>
              <a:buSzPct val="94642"/>
              <a:buFont typeface="Arial"/>
              <a:buChar char=""/>
              <a:tabLst>
                <a:tab pos="287020" algn="l"/>
              </a:tabLst>
            </a:pPr>
            <a:r>
              <a:rPr lang="en-US" sz="2800" b="1" u="sng" spc="-150" dirty="0" smtClean="0">
                <a:uFill>
                  <a:solidFill>
                    <a:srgbClr val="000000"/>
                  </a:solidFill>
                </a:uFill>
                <a:latin typeface="Arial"/>
                <a:cs typeface="Arial"/>
              </a:rPr>
              <a:t>Convenience</a:t>
            </a:r>
            <a:r>
              <a:rPr lang="en-US" sz="2800" b="1" spc="-150" dirty="0" smtClean="0">
                <a:latin typeface="Arial"/>
                <a:cs typeface="Arial"/>
              </a:rPr>
              <a:t> </a:t>
            </a:r>
            <a:r>
              <a:rPr lang="en-US" sz="2800" spc="-150" dirty="0" smtClean="0">
                <a:latin typeface="Trebuchet MS"/>
                <a:cs typeface="Trebuchet MS"/>
              </a:rPr>
              <a:t>– </a:t>
            </a:r>
            <a:r>
              <a:rPr lang="en-US" sz="2800" spc="-150" dirty="0" smtClean="0">
                <a:latin typeface="Georgia"/>
                <a:cs typeface="Georgia"/>
              </a:rPr>
              <a:t>The product should be readily available to the consumers.</a:t>
            </a:r>
          </a:p>
          <a:p>
            <a:pPr marL="286385" marR="334010">
              <a:lnSpc>
                <a:spcPts val="3020"/>
              </a:lnSpc>
              <a:spcBef>
                <a:spcPts val="219"/>
              </a:spcBef>
            </a:pPr>
            <a:r>
              <a:rPr lang="en-US" sz="2800" spc="-150" dirty="0" smtClean="0">
                <a:latin typeface="Georgia"/>
                <a:cs typeface="Georgia"/>
              </a:rPr>
              <a:t>Marketers should strategically place the products in several visible distribution  points.</a:t>
            </a:r>
            <a:endParaRPr lang="en-US" sz="2800" spc="-150" dirty="0">
              <a:latin typeface="Georgia"/>
              <a:cs typeface="Georgi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1435735" y="2295271"/>
            <a:ext cx="7206615" cy="2663190"/>
          </a:xfrm>
          <a:prstGeom prst="rect">
            <a:avLst/>
          </a:prstGeom>
        </p:spPr>
        <p:txBody>
          <a:bodyPr vert="horz" wrap="square" lIns="0" tIns="12700" rIns="0" bIns="0" rtlCol="0">
            <a:spAutoFit/>
          </a:bodyPr>
          <a:lstStyle/>
          <a:p>
            <a:pPr marL="27305" marR="353695">
              <a:lnSpc>
                <a:spcPct val="100000"/>
              </a:lnSpc>
              <a:spcBef>
                <a:spcPts val="100"/>
              </a:spcBef>
            </a:pPr>
            <a:r>
              <a:rPr sz="1800" b="1" spc="5" dirty="0">
                <a:latin typeface="Trebuchet MS"/>
                <a:cs typeface="Trebuchet MS"/>
              </a:rPr>
              <a:t>Staple </a:t>
            </a:r>
            <a:r>
              <a:rPr sz="1800" b="1" spc="50" dirty="0">
                <a:latin typeface="Trebuchet MS"/>
                <a:cs typeface="Trebuchet MS"/>
              </a:rPr>
              <a:t>goods</a:t>
            </a:r>
            <a:r>
              <a:rPr sz="1800" b="1" spc="-340" dirty="0">
                <a:latin typeface="Trebuchet MS"/>
                <a:cs typeface="Trebuchet MS"/>
              </a:rPr>
              <a:t> </a:t>
            </a:r>
            <a:r>
              <a:rPr sz="1800" spc="-30" dirty="0">
                <a:latin typeface="Georgia"/>
                <a:cs typeface="Georgia"/>
              </a:rPr>
              <a:t>- </a:t>
            </a:r>
            <a:r>
              <a:rPr sz="1800" spc="-35" dirty="0">
                <a:latin typeface="Georgia"/>
                <a:cs typeface="Georgia"/>
              </a:rPr>
              <a:t>Used </a:t>
            </a:r>
            <a:r>
              <a:rPr sz="1800" spc="-30" dirty="0">
                <a:latin typeface="Georgia"/>
                <a:cs typeface="Georgia"/>
              </a:rPr>
              <a:t>often/regularly </a:t>
            </a:r>
            <a:r>
              <a:rPr sz="1800" spc="-25" dirty="0">
                <a:latin typeface="Georgia"/>
                <a:cs typeface="Georgia"/>
              </a:rPr>
              <a:t>and </a:t>
            </a:r>
            <a:r>
              <a:rPr sz="1800" spc="-40" dirty="0">
                <a:latin typeface="Georgia"/>
                <a:cs typeface="Georgia"/>
              </a:rPr>
              <a:t>are </a:t>
            </a:r>
            <a:r>
              <a:rPr sz="1800" spc="-15" dirty="0">
                <a:latin typeface="Georgia"/>
                <a:cs typeface="Georgia"/>
              </a:rPr>
              <a:t>kept </a:t>
            </a:r>
            <a:r>
              <a:rPr sz="1800" spc="-10" dirty="0">
                <a:latin typeface="Georgia"/>
                <a:cs typeface="Georgia"/>
              </a:rPr>
              <a:t>on </a:t>
            </a:r>
            <a:r>
              <a:rPr sz="1800" spc="-20" dirty="0">
                <a:latin typeface="Georgia"/>
                <a:cs typeface="Georgia"/>
              </a:rPr>
              <a:t>hand. </a:t>
            </a:r>
            <a:r>
              <a:rPr sz="1800" spc="-50" dirty="0">
                <a:latin typeface="Georgia"/>
                <a:cs typeface="Georgia"/>
              </a:rPr>
              <a:t>Examples:  </a:t>
            </a:r>
            <a:r>
              <a:rPr sz="1800" spc="-30" dirty="0">
                <a:latin typeface="Georgia"/>
                <a:cs typeface="Georgia"/>
              </a:rPr>
              <a:t>bread, </a:t>
            </a:r>
            <a:r>
              <a:rPr sz="1800" spc="-10" dirty="0">
                <a:latin typeface="Georgia"/>
                <a:cs typeface="Georgia"/>
              </a:rPr>
              <a:t>toilet</a:t>
            </a:r>
            <a:r>
              <a:rPr sz="1800" spc="-45" dirty="0">
                <a:latin typeface="Georgia"/>
                <a:cs typeface="Georgia"/>
              </a:rPr>
              <a:t> </a:t>
            </a:r>
            <a:r>
              <a:rPr sz="1800" spc="-30" dirty="0">
                <a:latin typeface="Georgia"/>
                <a:cs typeface="Georgia"/>
              </a:rPr>
              <a:t>paper</a:t>
            </a:r>
            <a:endParaRPr sz="1800">
              <a:latin typeface="Georgia"/>
              <a:cs typeface="Georgia"/>
            </a:endParaRPr>
          </a:p>
          <a:p>
            <a:pPr marL="27305" marR="5080">
              <a:lnSpc>
                <a:spcPct val="100000"/>
              </a:lnSpc>
              <a:spcBef>
                <a:spcPts val="1080"/>
              </a:spcBef>
            </a:pPr>
            <a:r>
              <a:rPr sz="1800" b="1" spc="65" dirty="0">
                <a:latin typeface="Trebuchet MS"/>
                <a:cs typeface="Trebuchet MS"/>
              </a:rPr>
              <a:t>Impulse </a:t>
            </a:r>
            <a:r>
              <a:rPr sz="1800" b="1" spc="50" dirty="0">
                <a:latin typeface="Trebuchet MS"/>
                <a:cs typeface="Trebuchet MS"/>
              </a:rPr>
              <a:t>goods</a:t>
            </a:r>
            <a:r>
              <a:rPr sz="1800" b="1" spc="-300" dirty="0">
                <a:latin typeface="Trebuchet MS"/>
                <a:cs typeface="Trebuchet MS"/>
              </a:rPr>
              <a:t> </a:t>
            </a:r>
            <a:r>
              <a:rPr sz="1800" spc="-30" dirty="0">
                <a:latin typeface="Georgia"/>
                <a:cs typeface="Georgia"/>
              </a:rPr>
              <a:t>- </a:t>
            </a:r>
            <a:r>
              <a:rPr sz="1800" spc="-25" dirty="0">
                <a:latin typeface="Georgia"/>
                <a:cs typeface="Georgia"/>
              </a:rPr>
              <a:t>Unplanned </a:t>
            </a:r>
            <a:r>
              <a:rPr sz="1800" spc="-35" dirty="0">
                <a:latin typeface="Georgia"/>
                <a:cs typeface="Georgia"/>
              </a:rPr>
              <a:t>purchases. </a:t>
            </a:r>
            <a:r>
              <a:rPr sz="1800" spc="-50" dirty="0">
                <a:latin typeface="Georgia"/>
                <a:cs typeface="Georgia"/>
              </a:rPr>
              <a:t>Examples: </a:t>
            </a:r>
            <a:r>
              <a:rPr sz="1800" spc="-20" dirty="0">
                <a:latin typeface="Georgia"/>
                <a:cs typeface="Georgia"/>
              </a:rPr>
              <a:t>magazine </a:t>
            </a:r>
            <a:r>
              <a:rPr sz="1800" spc="-25" dirty="0">
                <a:latin typeface="Georgia"/>
                <a:cs typeface="Georgia"/>
              </a:rPr>
              <a:t>or candy in  </a:t>
            </a:r>
            <a:r>
              <a:rPr sz="1800" spc="-45" dirty="0">
                <a:latin typeface="Georgia"/>
                <a:cs typeface="Georgia"/>
              </a:rPr>
              <a:t>a </a:t>
            </a:r>
            <a:r>
              <a:rPr sz="1800" spc="-20" dirty="0">
                <a:latin typeface="Georgia"/>
                <a:cs typeface="Georgia"/>
              </a:rPr>
              <a:t>grocery </a:t>
            </a:r>
            <a:r>
              <a:rPr sz="1800" spc="-30" dirty="0">
                <a:latin typeface="Georgia"/>
                <a:cs typeface="Georgia"/>
              </a:rPr>
              <a:t>store </a:t>
            </a:r>
            <a:r>
              <a:rPr sz="1800" spc="-5" dirty="0">
                <a:latin typeface="Georgia"/>
                <a:cs typeface="Georgia"/>
              </a:rPr>
              <a:t>check-out</a:t>
            </a:r>
            <a:r>
              <a:rPr sz="1800" spc="-235" dirty="0">
                <a:latin typeface="Georgia"/>
                <a:cs typeface="Georgia"/>
              </a:rPr>
              <a:t> </a:t>
            </a:r>
            <a:r>
              <a:rPr sz="1800" spc="-30" dirty="0">
                <a:latin typeface="Georgia"/>
                <a:cs typeface="Georgia"/>
              </a:rPr>
              <a:t>aisle</a:t>
            </a:r>
            <a:endParaRPr sz="1800">
              <a:latin typeface="Georgia"/>
              <a:cs typeface="Georgia"/>
            </a:endParaRPr>
          </a:p>
          <a:p>
            <a:pPr marL="27305" marR="147320">
              <a:lnSpc>
                <a:spcPct val="100000"/>
              </a:lnSpc>
              <a:spcBef>
                <a:spcPts val="1080"/>
              </a:spcBef>
            </a:pPr>
            <a:r>
              <a:rPr sz="1800" b="1" spc="5" dirty="0">
                <a:latin typeface="Trebuchet MS"/>
                <a:cs typeface="Trebuchet MS"/>
              </a:rPr>
              <a:t>Emergency </a:t>
            </a:r>
            <a:r>
              <a:rPr sz="1800" b="1" spc="50" dirty="0">
                <a:latin typeface="Trebuchet MS"/>
                <a:cs typeface="Trebuchet MS"/>
              </a:rPr>
              <a:t>goods </a:t>
            </a:r>
            <a:r>
              <a:rPr sz="1800" spc="-30" dirty="0">
                <a:latin typeface="Georgia"/>
                <a:cs typeface="Georgia"/>
              </a:rPr>
              <a:t>- Purchased </a:t>
            </a:r>
            <a:r>
              <a:rPr sz="1800" spc="-5" dirty="0">
                <a:latin typeface="Georgia"/>
                <a:cs typeface="Georgia"/>
              </a:rPr>
              <a:t>to </a:t>
            </a:r>
            <a:r>
              <a:rPr sz="1800" spc="-25" dirty="0">
                <a:latin typeface="Georgia"/>
                <a:cs typeface="Georgia"/>
              </a:rPr>
              <a:t>satisfy </a:t>
            </a:r>
            <a:r>
              <a:rPr sz="1800" spc="-30" dirty="0">
                <a:latin typeface="Georgia"/>
                <a:cs typeface="Georgia"/>
              </a:rPr>
              <a:t>an </a:t>
            </a:r>
            <a:r>
              <a:rPr sz="1800" spc="-25" dirty="0">
                <a:latin typeface="Georgia"/>
                <a:cs typeface="Georgia"/>
              </a:rPr>
              <a:t>immediate </a:t>
            </a:r>
            <a:r>
              <a:rPr sz="1800" spc="-20" dirty="0">
                <a:latin typeface="Georgia"/>
                <a:cs typeface="Georgia"/>
              </a:rPr>
              <a:t>need. </a:t>
            </a:r>
            <a:r>
              <a:rPr sz="1800" spc="-50" dirty="0">
                <a:latin typeface="Georgia"/>
                <a:cs typeface="Georgia"/>
              </a:rPr>
              <a:t>Example:  </a:t>
            </a:r>
            <a:r>
              <a:rPr sz="1800" spc="-25" dirty="0">
                <a:latin typeface="Georgia"/>
                <a:cs typeface="Georgia"/>
              </a:rPr>
              <a:t>Medicine </a:t>
            </a:r>
            <a:r>
              <a:rPr sz="1800" spc="-30" dirty="0">
                <a:latin typeface="Georgia"/>
                <a:cs typeface="Georgia"/>
              </a:rPr>
              <a:t>purchased </a:t>
            </a:r>
            <a:r>
              <a:rPr sz="1800" spc="-10" dirty="0">
                <a:latin typeface="Georgia"/>
                <a:cs typeface="Georgia"/>
              </a:rPr>
              <a:t>on </a:t>
            </a:r>
            <a:r>
              <a:rPr sz="1800" dirty="0">
                <a:latin typeface="Georgia"/>
                <a:cs typeface="Georgia"/>
              </a:rPr>
              <a:t>the</a:t>
            </a:r>
            <a:r>
              <a:rPr sz="1800" spc="-325" dirty="0">
                <a:latin typeface="Georgia"/>
                <a:cs typeface="Georgia"/>
              </a:rPr>
              <a:t> </a:t>
            </a:r>
            <a:r>
              <a:rPr sz="1800" spc="-45" dirty="0">
                <a:latin typeface="Georgia"/>
                <a:cs typeface="Georgia"/>
              </a:rPr>
              <a:t>way </a:t>
            </a:r>
            <a:r>
              <a:rPr sz="1800" spc="-5" dirty="0">
                <a:latin typeface="Georgia"/>
                <a:cs typeface="Georgia"/>
              </a:rPr>
              <a:t>to </a:t>
            </a:r>
            <a:r>
              <a:rPr sz="1800" spc="-45" dirty="0">
                <a:latin typeface="Georgia"/>
                <a:cs typeface="Georgia"/>
              </a:rPr>
              <a:t>a </a:t>
            </a:r>
            <a:r>
              <a:rPr sz="1800" spc="-20" dirty="0">
                <a:latin typeface="Georgia"/>
                <a:cs typeface="Georgia"/>
              </a:rPr>
              <a:t>sporting event </a:t>
            </a:r>
            <a:r>
              <a:rPr sz="1800" spc="-5" dirty="0">
                <a:latin typeface="Georgia"/>
                <a:cs typeface="Georgia"/>
              </a:rPr>
              <a:t>to </a:t>
            </a:r>
            <a:r>
              <a:rPr sz="1800" spc="-10" dirty="0">
                <a:latin typeface="Georgia"/>
                <a:cs typeface="Georgia"/>
              </a:rPr>
              <a:t>sooth </a:t>
            </a:r>
            <a:r>
              <a:rPr sz="1800" spc="-45" dirty="0">
                <a:latin typeface="Georgia"/>
                <a:cs typeface="Georgia"/>
              </a:rPr>
              <a:t>a </a:t>
            </a:r>
            <a:r>
              <a:rPr sz="1800" spc="-15" dirty="0">
                <a:latin typeface="Georgia"/>
                <a:cs typeface="Georgia"/>
              </a:rPr>
              <a:t>headache.</a:t>
            </a:r>
            <a:endParaRPr sz="1800">
              <a:latin typeface="Georgia"/>
              <a:cs typeface="Georgia"/>
            </a:endParaRPr>
          </a:p>
          <a:p>
            <a:pPr marL="12700">
              <a:lnSpc>
                <a:spcPct val="100000"/>
              </a:lnSpc>
              <a:spcBef>
                <a:spcPts val="1325"/>
              </a:spcBef>
            </a:pPr>
            <a:r>
              <a:rPr sz="1800" b="1" spc="5" dirty="0">
                <a:latin typeface="Trebuchet MS"/>
                <a:cs typeface="Trebuchet MS"/>
              </a:rPr>
              <a:t>Convenience</a:t>
            </a:r>
            <a:r>
              <a:rPr sz="1800" b="1" spc="-229" dirty="0">
                <a:latin typeface="Trebuchet MS"/>
                <a:cs typeface="Trebuchet MS"/>
              </a:rPr>
              <a:t> </a:t>
            </a:r>
            <a:r>
              <a:rPr sz="1800" b="1" spc="50" dirty="0">
                <a:latin typeface="Trebuchet MS"/>
                <a:cs typeface="Trebuchet MS"/>
              </a:rPr>
              <a:t>goods</a:t>
            </a:r>
            <a:r>
              <a:rPr sz="1800" b="1" spc="-100" dirty="0">
                <a:latin typeface="Trebuchet MS"/>
                <a:cs typeface="Trebuchet MS"/>
              </a:rPr>
              <a:t> </a:t>
            </a:r>
            <a:r>
              <a:rPr sz="1800" spc="-30" dirty="0">
                <a:latin typeface="Georgia"/>
                <a:cs typeface="Georgia"/>
              </a:rPr>
              <a:t>-</a:t>
            </a:r>
            <a:r>
              <a:rPr sz="1800" spc="20" dirty="0">
                <a:latin typeface="Georgia"/>
                <a:cs typeface="Georgia"/>
              </a:rPr>
              <a:t> </a:t>
            </a:r>
            <a:r>
              <a:rPr sz="1800" spc="-40" dirty="0">
                <a:latin typeface="Georgia"/>
                <a:cs typeface="Georgia"/>
              </a:rPr>
              <a:t>Inexpensive </a:t>
            </a:r>
            <a:r>
              <a:rPr sz="1800" spc="-20" dirty="0">
                <a:latin typeface="Georgia"/>
                <a:cs typeface="Georgia"/>
              </a:rPr>
              <a:t>products</a:t>
            </a:r>
            <a:r>
              <a:rPr sz="1800" spc="-40" dirty="0">
                <a:latin typeface="Georgia"/>
                <a:cs typeface="Georgia"/>
              </a:rPr>
              <a:t> </a:t>
            </a:r>
            <a:r>
              <a:rPr sz="1800" spc="-5" dirty="0">
                <a:latin typeface="Georgia"/>
                <a:cs typeface="Georgia"/>
              </a:rPr>
              <a:t>that</a:t>
            </a:r>
            <a:r>
              <a:rPr sz="1800" spc="-65" dirty="0">
                <a:latin typeface="Georgia"/>
                <a:cs typeface="Georgia"/>
              </a:rPr>
              <a:t> </a:t>
            </a:r>
            <a:r>
              <a:rPr sz="1800" spc="-30" dirty="0">
                <a:latin typeface="Georgia"/>
                <a:cs typeface="Georgia"/>
              </a:rPr>
              <a:t>require</a:t>
            </a:r>
            <a:r>
              <a:rPr sz="1800" spc="-35" dirty="0">
                <a:latin typeface="Georgia"/>
                <a:cs typeface="Georgia"/>
              </a:rPr>
              <a:t> </a:t>
            </a:r>
            <a:r>
              <a:rPr sz="1800" spc="-10" dirty="0">
                <a:latin typeface="Georgia"/>
                <a:cs typeface="Georgia"/>
              </a:rPr>
              <a:t>little</a:t>
            </a:r>
            <a:r>
              <a:rPr sz="1800" spc="-40" dirty="0">
                <a:latin typeface="Georgia"/>
                <a:cs typeface="Georgia"/>
              </a:rPr>
              <a:t> </a:t>
            </a:r>
            <a:r>
              <a:rPr sz="1800" spc="-10" dirty="0">
                <a:latin typeface="Georgia"/>
                <a:cs typeface="Georgia"/>
              </a:rPr>
              <a:t>time</a:t>
            </a:r>
            <a:r>
              <a:rPr sz="1800" spc="-70" dirty="0">
                <a:latin typeface="Georgia"/>
                <a:cs typeface="Georgia"/>
              </a:rPr>
              <a:t> </a:t>
            </a:r>
            <a:r>
              <a:rPr sz="1800" spc="-25" dirty="0">
                <a:latin typeface="Georgia"/>
                <a:cs typeface="Georgia"/>
              </a:rPr>
              <a:t>and</a:t>
            </a:r>
            <a:endParaRPr sz="1800">
              <a:latin typeface="Georgia"/>
              <a:cs typeface="Georgia"/>
            </a:endParaRPr>
          </a:p>
          <a:p>
            <a:pPr marL="12700">
              <a:lnSpc>
                <a:spcPct val="100000"/>
              </a:lnSpc>
            </a:pPr>
            <a:r>
              <a:rPr sz="1800" spc="-20" dirty="0">
                <a:latin typeface="Georgia"/>
                <a:cs typeface="Georgia"/>
              </a:rPr>
              <a:t>effort </a:t>
            </a:r>
            <a:r>
              <a:rPr sz="1800" spc="-10" dirty="0">
                <a:latin typeface="Georgia"/>
                <a:cs typeface="Georgia"/>
              </a:rPr>
              <a:t>on </a:t>
            </a:r>
            <a:r>
              <a:rPr sz="1800" dirty="0">
                <a:latin typeface="Georgia"/>
                <a:cs typeface="Georgia"/>
              </a:rPr>
              <a:t>the </a:t>
            </a:r>
            <a:r>
              <a:rPr sz="1800" spc="-30" dirty="0">
                <a:latin typeface="Georgia"/>
                <a:cs typeface="Georgia"/>
              </a:rPr>
              <a:t>purchase </a:t>
            </a:r>
            <a:r>
              <a:rPr sz="1800" spc="-25" dirty="0">
                <a:latin typeface="Georgia"/>
                <a:cs typeface="Georgia"/>
              </a:rPr>
              <a:t>decisions </a:t>
            </a:r>
            <a:r>
              <a:rPr sz="1800" spc="-30" dirty="0">
                <a:latin typeface="Georgia"/>
                <a:cs typeface="Georgia"/>
              </a:rPr>
              <a:t>and </a:t>
            </a:r>
            <a:r>
              <a:rPr sz="1800" spc="-40" dirty="0">
                <a:latin typeface="Georgia"/>
                <a:cs typeface="Georgia"/>
              </a:rPr>
              <a:t>are </a:t>
            </a:r>
            <a:r>
              <a:rPr sz="1800" spc="-25" dirty="0">
                <a:latin typeface="Georgia"/>
                <a:cs typeface="Georgia"/>
              </a:rPr>
              <a:t>purchased</a:t>
            </a:r>
            <a:r>
              <a:rPr sz="1800" spc="-260" dirty="0">
                <a:latin typeface="Georgia"/>
                <a:cs typeface="Georgia"/>
              </a:rPr>
              <a:t> </a:t>
            </a:r>
            <a:r>
              <a:rPr sz="1800" spc="-50" dirty="0">
                <a:latin typeface="Georgia"/>
                <a:cs typeface="Georgia"/>
              </a:rPr>
              <a:t>regularly.</a:t>
            </a:r>
            <a:endParaRPr sz="1800">
              <a:latin typeface="Georgia"/>
              <a:cs typeface="Georgia"/>
            </a:endParaRPr>
          </a:p>
        </p:txBody>
      </p:sp>
      <p:sp>
        <p:nvSpPr>
          <p:cNvPr id="9" name="object 9"/>
          <p:cNvSpPr/>
          <p:nvPr/>
        </p:nvSpPr>
        <p:spPr>
          <a:xfrm>
            <a:off x="6588252" y="838200"/>
            <a:ext cx="2174748" cy="1438655"/>
          </a:xfrm>
          <a:prstGeom prst="rect">
            <a:avLst/>
          </a:prstGeom>
          <a:blipFill>
            <a:blip r:embed="rId7"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762000" y="685800"/>
            <a:ext cx="6017261" cy="1122680"/>
          </a:xfrm>
          <a:prstGeom prst="rect">
            <a:avLst/>
          </a:prstGeom>
        </p:spPr>
        <p:txBody>
          <a:bodyPr vert="horz" wrap="square" lIns="0" tIns="12700" rIns="0" bIns="0" rtlCol="0">
            <a:spAutoFit/>
          </a:bodyPr>
          <a:lstStyle/>
          <a:p>
            <a:pPr marL="12700" marR="5080">
              <a:lnSpc>
                <a:spcPct val="100000"/>
              </a:lnSpc>
              <a:spcBef>
                <a:spcPts val="100"/>
              </a:spcBef>
            </a:pPr>
            <a:r>
              <a:rPr sz="3600" spc="-360" dirty="0">
                <a:solidFill>
                  <a:srgbClr val="115863"/>
                </a:solidFill>
              </a:rPr>
              <a:t>Classifications </a:t>
            </a:r>
            <a:r>
              <a:rPr sz="3600" spc="-450" dirty="0">
                <a:solidFill>
                  <a:srgbClr val="115863"/>
                </a:solidFill>
              </a:rPr>
              <a:t>of </a:t>
            </a:r>
            <a:r>
              <a:rPr sz="3600" spc="-415" dirty="0">
                <a:solidFill>
                  <a:srgbClr val="115863"/>
                </a:solidFill>
              </a:rPr>
              <a:t>Consumer  </a:t>
            </a:r>
            <a:r>
              <a:rPr sz="3600" spc="-380" dirty="0">
                <a:solidFill>
                  <a:srgbClr val="115863"/>
                </a:solidFill>
              </a:rPr>
              <a:t>Products/Services</a:t>
            </a:r>
            <a:endParaRPr sz="3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1194612" y="1651457"/>
            <a:ext cx="7032625" cy="3246402"/>
          </a:xfrm>
          <a:prstGeom prst="rect">
            <a:avLst/>
          </a:prstGeom>
        </p:spPr>
        <p:txBody>
          <a:bodyPr vert="horz" wrap="square" lIns="0" tIns="12065" rIns="0" bIns="0" rtlCol="0">
            <a:spAutoFit/>
          </a:bodyPr>
          <a:lstStyle/>
          <a:p>
            <a:pPr marL="12700" marR="5080" algn="just">
              <a:lnSpc>
                <a:spcPct val="100000"/>
              </a:lnSpc>
              <a:spcBef>
                <a:spcPts val="95"/>
              </a:spcBef>
            </a:pPr>
            <a:r>
              <a:rPr sz="2800" b="1" spc="-150" dirty="0">
                <a:latin typeface="Arial"/>
                <a:cs typeface="Arial"/>
              </a:rPr>
              <a:t>Specialty goods - </a:t>
            </a:r>
            <a:r>
              <a:rPr sz="2800" spc="-150" dirty="0">
                <a:latin typeface="Georgia"/>
                <a:cs typeface="Georgia"/>
              </a:rPr>
              <a:t>Sought by a consumer who    desires a specific brand or  product. The consumer will not accept a substitute. The consumer may  have saved money for long period of time before purchasing or may have  to borrow moneyto purchase.</a:t>
            </a:r>
            <a:endParaRPr sz="2800" spc="-150">
              <a:latin typeface="Georgia"/>
              <a:cs typeface="Georgia"/>
            </a:endParaRPr>
          </a:p>
          <a:p>
            <a:pPr marL="12700" algn="just">
              <a:lnSpc>
                <a:spcPct val="100000"/>
              </a:lnSpc>
              <a:spcBef>
                <a:spcPts val="1685"/>
              </a:spcBef>
            </a:pPr>
            <a:r>
              <a:rPr sz="2800" spc="-150" dirty="0">
                <a:latin typeface="Georgia"/>
                <a:cs typeface="Georgia"/>
              </a:rPr>
              <a:t>Examples: Rolex watch, house, boat.</a:t>
            </a:r>
            <a:endParaRPr sz="2800" spc="-150">
              <a:latin typeface="Georgia"/>
              <a:cs typeface="Georgia"/>
            </a:endParaRPr>
          </a:p>
        </p:txBody>
      </p:sp>
      <p:sp>
        <p:nvSpPr>
          <p:cNvPr id="9" name="object 9"/>
          <p:cNvSpPr/>
          <p:nvPr/>
        </p:nvSpPr>
        <p:spPr>
          <a:xfrm>
            <a:off x="755904" y="5085588"/>
            <a:ext cx="2257044" cy="140817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852671" y="5516879"/>
            <a:ext cx="4607052" cy="931163"/>
          </a:xfrm>
          <a:prstGeom prst="rect">
            <a:avLst/>
          </a:prstGeom>
          <a:blipFill>
            <a:blip r:embed="rId8"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838200" y="762000"/>
            <a:ext cx="6468110" cy="574040"/>
          </a:xfrm>
          <a:prstGeom prst="rect">
            <a:avLst/>
          </a:prstGeom>
        </p:spPr>
        <p:txBody>
          <a:bodyPr vert="horz" wrap="square" lIns="0" tIns="12700" rIns="0" bIns="0" rtlCol="0">
            <a:spAutoFit/>
          </a:bodyPr>
          <a:lstStyle/>
          <a:p>
            <a:pPr marL="12700">
              <a:lnSpc>
                <a:spcPct val="100000"/>
              </a:lnSpc>
              <a:spcBef>
                <a:spcPts val="100"/>
              </a:spcBef>
            </a:pPr>
            <a:r>
              <a:rPr sz="3600" spc="-360" dirty="0">
                <a:solidFill>
                  <a:srgbClr val="115863"/>
                </a:solidFill>
              </a:rPr>
              <a:t>Classifications </a:t>
            </a:r>
            <a:r>
              <a:rPr sz="3600" spc="-450" dirty="0">
                <a:solidFill>
                  <a:srgbClr val="115863"/>
                </a:solidFill>
              </a:rPr>
              <a:t>of </a:t>
            </a:r>
            <a:r>
              <a:rPr sz="3600" spc="-415" dirty="0">
                <a:solidFill>
                  <a:srgbClr val="115863"/>
                </a:solidFill>
              </a:rPr>
              <a:t>Consumer</a:t>
            </a:r>
            <a:r>
              <a:rPr sz="3600" spc="-555" dirty="0">
                <a:solidFill>
                  <a:srgbClr val="115863"/>
                </a:solidFill>
              </a:rPr>
              <a:t> </a:t>
            </a:r>
            <a:r>
              <a:rPr sz="3600" spc="-380" dirty="0">
                <a:solidFill>
                  <a:srgbClr val="115863"/>
                </a:solidFill>
              </a:rPr>
              <a:t>Products/Services</a:t>
            </a:r>
            <a:endParaRPr sz="3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body" idx="1"/>
          </p:nvPr>
        </p:nvSpPr>
        <p:spPr>
          <a:xfrm>
            <a:off x="208660" y="1423161"/>
            <a:ext cx="8726678" cy="4949432"/>
          </a:xfrm>
          <a:prstGeom prst="rect">
            <a:avLst/>
          </a:prstGeom>
        </p:spPr>
        <p:txBody>
          <a:bodyPr vert="horz" wrap="square" lIns="0" tIns="12065" rIns="0" bIns="0" rtlCol="0">
            <a:spAutoFit/>
          </a:bodyPr>
          <a:lstStyle/>
          <a:p>
            <a:pPr marL="1101725" marR="1369695">
              <a:lnSpc>
                <a:spcPct val="100000"/>
              </a:lnSpc>
              <a:spcBef>
                <a:spcPts val="95"/>
              </a:spcBef>
            </a:pPr>
            <a:r>
              <a:rPr b="1" spc="-150" dirty="0">
                <a:latin typeface="Arial"/>
                <a:cs typeface="Arial"/>
              </a:rPr>
              <a:t>Pure services</a:t>
            </a:r>
            <a:r>
              <a:rPr spc="-150" dirty="0"/>
              <a:t>: Activities performed that do not include a tangible  product.</a:t>
            </a:r>
          </a:p>
          <a:p>
            <a:pPr marL="1101725" marR="646430">
              <a:lnSpc>
                <a:spcPct val="100000"/>
              </a:lnSpc>
              <a:spcBef>
                <a:spcPts val="1510"/>
              </a:spcBef>
            </a:pPr>
            <a:r>
              <a:rPr b="1" spc="-150" dirty="0">
                <a:latin typeface="Arial"/>
                <a:cs typeface="Arial"/>
              </a:rPr>
              <a:t>Non-good services - </a:t>
            </a:r>
            <a:r>
              <a:rPr spc="-150" dirty="0"/>
              <a:t>Personal/professional service for a fee. Example: tax  preparation.</a:t>
            </a:r>
          </a:p>
          <a:p>
            <a:pPr marL="1101725" marR="5080">
              <a:lnSpc>
                <a:spcPct val="100000"/>
              </a:lnSpc>
              <a:spcBef>
                <a:spcPts val="1680"/>
              </a:spcBef>
            </a:pPr>
            <a:r>
              <a:rPr b="1" spc="-150" dirty="0">
                <a:latin typeface="Arial"/>
                <a:cs typeface="Arial"/>
              </a:rPr>
              <a:t>Owned-good services - </a:t>
            </a:r>
            <a:r>
              <a:rPr spc="-150" dirty="0"/>
              <a:t>Activities that alter, improve, or repair products already  owned. Example: dry cleaning, appliance repair service.</a:t>
            </a:r>
          </a:p>
          <a:p>
            <a:pPr marL="1101725" marR="461645">
              <a:lnSpc>
                <a:spcPct val="100000"/>
              </a:lnSpc>
              <a:spcBef>
                <a:spcPts val="1685"/>
              </a:spcBef>
            </a:pPr>
            <a:r>
              <a:rPr b="1" spc="-150" dirty="0">
                <a:latin typeface="Arial"/>
                <a:cs typeface="Arial"/>
              </a:rPr>
              <a:t>Rented-good services - </a:t>
            </a:r>
            <a:r>
              <a:rPr spc="-150" dirty="0"/>
              <a:t>Provide a product to use for a brief period for a fee.  Example: carpet cleaners, movie rental.</a:t>
            </a:r>
          </a:p>
        </p:txBody>
      </p:sp>
      <p:sp>
        <p:nvSpPr>
          <p:cNvPr id="9" name="object 9"/>
          <p:cNvSpPr txBox="1">
            <a:spLocks noGrp="1"/>
          </p:cNvSpPr>
          <p:nvPr>
            <p:ph type="title"/>
          </p:nvPr>
        </p:nvSpPr>
        <p:spPr>
          <a:xfrm>
            <a:off x="906576" y="327405"/>
            <a:ext cx="7182484" cy="635000"/>
          </a:xfrm>
          <a:prstGeom prst="rect">
            <a:avLst/>
          </a:prstGeom>
        </p:spPr>
        <p:txBody>
          <a:bodyPr vert="horz" wrap="square" lIns="0" tIns="12065" rIns="0" bIns="0" rtlCol="0">
            <a:spAutoFit/>
          </a:bodyPr>
          <a:lstStyle/>
          <a:p>
            <a:pPr marL="12700">
              <a:lnSpc>
                <a:spcPct val="100000"/>
              </a:lnSpc>
              <a:spcBef>
                <a:spcPts val="95"/>
              </a:spcBef>
            </a:pPr>
            <a:r>
              <a:rPr sz="4000" spc="-405" dirty="0">
                <a:solidFill>
                  <a:srgbClr val="115863"/>
                </a:solidFill>
              </a:rPr>
              <a:t>Classifications </a:t>
            </a:r>
            <a:r>
              <a:rPr sz="4000" spc="-500" dirty="0">
                <a:solidFill>
                  <a:srgbClr val="115863"/>
                </a:solidFill>
              </a:rPr>
              <a:t>of </a:t>
            </a:r>
            <a:r>
              <a:rPr sz="4000" spc="-465" dirty="0">
                <a:solidFill>
                  <a:srgbClr val="115863"/>
                </a:solidFill>
              </a:rPr>
              <a:t>Consumer</a:t>
            </a:r>
            <a:r>
              <a:rPr sz="4000" spc="-400" dirty="0">
                <a:solidFill>
                  <a:srgbClr val="115863"/>
                </a:solidFill>
              </a:rPr>
              <a:t> </a:t>
            </a:r>
            <a:r>
              <a:rPr sz="4000" spc="-430" dirty="0">
                <a:solidFill>
                  <a:srgbClr val="115863"/>
                </a:solidFill>
              </a:rPr>
              <a:t>Products/Services</a:t>
            </a:r>
            <a:endParaRPr sz="4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228600" y="1143000"/>
            <a:ext cx="8229600" cy="1490793"/>
          </a:xfrm>
          <a:prstGeom prst="rect">
            <a:avLst/>
          </a:prstGeom>
        </p:spPr>
        <p:txBody>
          <a:bodyPr vert="horz" wrap="square" lIns="0" tIns="13335" rIns="0" bIns="0" rtlCol="0">
            <a:spAutoFit/>
          </a:bodyPr>
          <a:lstStyle/>
          <a:p>
            <a:pPr marL="12700" marR="5080">
              <a:lnSpc>
                <a:spcPct val="100000"/>
              </a:lnSpc>
              <a:spcBef>
                <a:spcPts val="105"/>
              </a:spcBef>
              <a:tabLst>
                <a:tab pos="1111250" algn="l"/>
                <a:tab pos="2088514" algn="l"/>
                <a:tab pos="3155315" algn="l"/>
                <a:tab pos="3417570" algn="l"/>
                <a:tab pos="4635500" algn="l"/>
                <a:tab pos="5582920" algn="l"/>
                <a:tab pos="6232525" algn="l"/>
                <a:tab pos="6630670" algn="l"/>
              </a:tabLst>
            </a:pPr>
            <a:r>
              <a:rPr sz="3200" b="1" spc="-150" dirty="0">
                <a:latin typeface="Arial"/>
                <a:cs typeface="Arial"/>
              </a:rPr>
              <a:t>Product	related	services	</a:t>
            </a:r>
            <a:r>
              <a:rPr sz="3200" spc="-150" dirty="0">
                <a:latin typeface="Georgia"/>
                <a:cs typeface="Georgia"/>
              </a:rPr>
              <a:t>-	Activities	offered	with	or	to  compliment a product. Examples: warranties, alterations.</a:t>
            </a:r>
            <a:endParaRPr sz="3200" spc="-150">
              <a:latin typeface="Georgia"/>
              <a:cs typeface="Georgia"/>
            </a:endParaRPr>
          </a:p>
        </p:txBody>
      </p:sp>
      <p:sp>
        <p:nvSpPr>
          <p:cNvPr id="9" name="object 9"/>
          <p:cNvSpPr/>
          <p:nvPr/>
        </p:nvSpPr>
        <p:spPr>
          <a:xfrm>
            <a:off x="5047148" y="5080269"/>
            <a:ext cx="3597910" cy="300990"/>
          </a:xfrm>
          <a:custGeom>
            <a:avLst/>
            <a:gdLst/>
            <a:ahLst/>
            <a:cxnLst/>
            <a:rect l="l" t="t" r="r" b="b"/>
            <a:pathLst>
              <a:path w="3597909" h="300989">
                <a:moveTo>
                  <a:pt x="3597428" y="0"/>
                </a:moveTo>
                <a:lnTo>
                  <a:pt x="0" y="0"/>
                </a:lnTo>
                <a:lnTo>
                  <a:pt x="0" y="300963"/>
                </a:lnTo>
                <a:lnTo>
                  <a:pt x="3594870" y="300963"/>
                </a:lnTo>
                <a:lnTo>
                  <a:pt x="3597428" y="0"/>
                </a:lnTo>
                <a:close/>
              </a:path>
            </a:pathLst>
          </a:custGeom>
          <a:solidFill>
            <a:srgbClr val="0000FF"/>
          </a:solidFill>
        </p:spPr>
        <p:txBody>
          <a:bodyPr wrap="square" lIns="0" tIns="0" rIns="0" bIns="0" rtlCol="0"/>
          <a:lstStyle/>
          <a:p>
            <a:endParaRPr/>
          </a:p>
        </p:txBody>
      </p:sp>
      <p:sp>
        <p:nvSpPr>
          <p:cNvPr id="10" name="object 10"/>
          <p:cNvSpPr/>
          <p:nvPr/>
        </p:nvSpPr>
        <p:spPr>
          <a:xfrm>
            <a:off x="5047148" y="3053164"/>
            <a:ext cx="3597910" cy="810895"/>
          </a:xfrm>
          <a:custGeom>
            <a:avLst/>
            <a:gdLst/>
            <a:ahLst/>
            <a:cxnLst/>
            <a:rect l="l" t="t" r="r" b="b"/>
            <a:pathLst>
              <a:path w="3597909" h="810895">
                <a:moveTo>
                  <a:pt x="892328" y="0"/>
                </a:moveTo>
                <a:lnTo>
                  <a:pt x="571797" y="0"/>
                </a:lnTo>
                <a:lnTo>
                  <a:pt x="571797" y="295850"/>
                </a:lnTo>
                <a:lnTo>
                  <a:pt x="346172" y="295850"/>
                </a:lnTo>
                <a:lnTo>
                  <a:pt x="0" y="810335"/>
                </a:lnTo>
                <a:lnTo>
                  <a:pt x="3597428" y="810336"/>
                </a:lnTo>
                <a:lnTo>
                  <a:pt x="3238525" y="295850"/>
                </a:lnTo>
                <a:lnTo>
                  <a:pt x="892328" y="295850"/>
                </a:lnTo>
                <a:lnTo>
                  <a:pt x="892328" y="0"/>
                </a:lnTo>
                <a:close/>
              </a:path>
            </a:pathLst>
          </a:custGeom>
          <a:solidFill>
            <a:srgbClr val="0000FF"/>
          </a:solidFill>
        </p:spPr>
        <p:txBody>
          <a:bodyPr wrap="square" lIns="0" tIns="0" rIns="0" bIns="0" rtlCol="0"/>
          <a:lstStyle/>
          <a:p>
            <a:endParaRPr/>
          </a:p>
        </p:txBody>
      </p:sp>
      <p:grpSp>
        <p:nvGrpSpPr>
          <p:cNvPr id="11" name="object 11"/>
          <p:cNvGrpSpPr/>
          <p:nvPr/>
        </p:nvGrpSpPr>
        <p:grpSpPr>
          <a:xfrm>
            <a:off x="5226639" y="4534897"/>
            <a:ext cx="874394" cy="407034"/>
            <a:chOff x="5226639" y="4534897"/>
            <a:chExt cx="874394" cy="407034"/>
          </a:xfrm>
        </p:grpSpPr>
        <p:sp>
          <p:nvSpPr>
            <p:cNvPr id="12" name="object 12"/>
            <p:cNvSpPr/>
            <p:nvPr/>
          </p:nvSpPr>
          <p:spPr>
            <a:xfrm>
              <a:off x="5226634" y="4534903"/>
              <a:ext cx="874394" cy="407034"/>
            </a:xfrm>
            <a:custGeom>
              <a:avLst/>
              <a:gdLst/>
              <a:ahLst/>
              <a:cxnLst/>
              <a:rect l="l" t="t" r="r" b="b"/>
              <a:pathLst>
                <a:path w="874395" h="407035">
                  <a:moveTo>
                    <a:pt x="515404" y="0"/>
                  </a:moveTo>
                  <a:lnTo>
                    <a:pt x="453859" y="0"/>
                  </a:lnTo>
                  <a:lnTo>
                    <a:pt x="379488" y="331851"/>
                  </a:lnTo>
                  <a:lnTo>
                    <a:pt x="376936" y="331851"/>
                  </a:lnTo>
                  <a:lnTo>
                    <a:pt x="305981" y="69469"/>
                  </a:lnTo>
                  <a:lnTo>
                    <a:pt x="287197" y="0"/>
                  </a:lnTo>
                  <a:lnTo>
                    <a:pt x="228206" y="0"/>
                  </a:lnTo>
                  <a:lnTo>
                    <a:pt x="135902" y="331851"/>
                  </a:lnTo>
                  <a:lnTo>
                    <a:pt x="58978" y="0"/>
                  </a:lnTo>
                  <a:lnTo>
                    <a:pt x="0" y="0"/>
                  </a:lnTo>
                  <a:lnTo>
                    <a:pt x="105130" y="406463"/>
                  </a:lnTo>
                  <a:lnTo>
                    <a:pt x="164096" y="406463"/>
                  </a:lnTo>
                  <a:lnTo>
                    <a:pt x="184531" y="331851"/>
                  </a:lnTo>
                  <a:lnTo>
                    <a:pt x="256413" y="69469"/>
                  </a:lnTo>
                  <a:lnTo>
                    <a:pt x="258978" y="69469"/>
                  </a:lnTo>
                  <a:lnTo>
                    <a:pt x="351294" y="406463"/>
                  </a:lnTo>
                  <a:lnTo>
                    <a:pt x="407708" y="406463"/>
                  </a:lnTo>
                  <a:lnTo>
                    <a:pt x="427469" y="331851"/>
                  </a:lnTo>
                  <a:lnTo>
                    <a:pt x="515404" y="0"/>
                  </a:lnTo>
                  <a:close/>
                </a:path>
                <a:path w="874395" h="407035">
                  <a:moveTo>
                    <a:pt x="874382" y="406463"/>
                  </a:moveTo>
                  <a:lnTo>
                    <a:pt x="725652" y="0"/>
                  </a:lnTo>
                  <a:lnTo>
                    <a:pt x="664108" y="0"/>
                  </a:lnTo>
                  <a:lnTo>
                    <a:pt x="512813" y="406463"/>
                  </a:lnTo>
                  <a:lnTo>
                    <a:pt x="569252" y="406463"/>
                  </a:lnTo>
                  <a:lnTo>
                    <a:pt x="610260" y="288099"/>
                  </a:lnTo>
                  <a:lnTo>
                    <a:pt x="774382" y="288099"/>
                  </a:lnTo>
                  <a:lnTo>
                    <a:pt x="812838" y="406463"/>
                  </a:lnTo>
                  <a:lnTo>
                    <a:pt x="874382" y="406463"/>
                  </a:lnTo>
                  <a:close/>
                </a:path>
              </a:pathLst>
            </a:custGeom>
            <a:solidFill>
              <a:srgbClr val="BE00BE"/>
            </a:solidFill>
          </p:spPr>
          <p:txBody>
            <a:bodyPr wrap="square" lIns="0" tIns="0" rIns="0" bIns="0" rtlCol="0"/>
            <a:lstStyle/>
            <a:p>
              <a:endParaRPr/>
            </a:p>
          </p:txBody>
        </p:sp>
        <p:sp>
          <p:nvSpPr>
            <p:cNvPr id="13" name="object 13"/>
            <p:cNvSpPr/>
            <p:nvPr/>
          </p:nvSpPr>
          <p:spPr>
            <a:xfrm>
              <a:off x="5854855" y="4596645"/>
              <a:ext cx="123189" cy="177800"/>
            </a:xfrm>
            <a:custGeom>
              <a:avLst/>
              <a:gdLst/>
              <a:ahLst/>
              <a:cxnLst/>
              <a:rect l="l" t="t" r="r" b="b"/>
              <a:pathLst>
                <a:path w="123189" h="177800">
                  <a:moveTo>
                    <a:pt x="66664" y="0"/>
                  </a:moveTo>
                  <a:lnTo>
                    <a:pt x="64106" y="0"/>
                  </a:lnTo>
                  <a:lnTo>
                    <a:pt x="0" y="177495"/>
                  </a:lnTo>
                  <a:lnTo>
                    <a:pt x="123070" y="177495"/>
                  </a:lnTo>
                  <a:lnTo>
                    <a:pt x="66664" y="0"/>
                  </a:lnTo>
                  <a:close/>
                </a:path>
              </a:pathLst>
            </a:custGeom>
            <a:solidFill>
              <a:srgbClr val="FFFFFF"/>
            </a:solidFill>
          </p:spPr>
          <p:txBody>
            <a:bodyPr wrap="square" lIns="0" tIns="0" rIns="0" bIns="0" rtlCol="0"/>
            <a:lstStyle/>
            <a:p>
              <a:endParaRPr/>
            </a:p>
          </p:txBody>
        </p:sp>
      </p:grpSp>
      <p:grpSp>
        <p:nvGrpSpPr>
          <p:cNvPr id="14" name="object 14"/>
          <p:cNvGrpSpPr/>
          <p:nvPr/>
        </p:nvGrpSpPr>
        <p:grpSpPr>
          <a:xfrm>
            <a:off x="6165128" y="4534898"/>
            <a:ext cx="335915" cy="407034"/>
            <a:chOff x="6165128" y="4534898"/>
            <a:chExt cx="335915" cy="407034"/>
          </a:xfrm>
        </p:grpSpPr>
        <p:sp>
          <p:nvSpPr>
            <p:cNvPr id="15" name="object 15"/>
            <p:cNvSpPr/>
            <p:nvPr/>
          </p:nvSpPr>
          <p:spPr>
            <a:xfrm>
              <a:off x="6165128" y="4534898"/>
              <a:ext cx="335915" cy="407034"/>
            </a:xfrm>
            <a:custGeom>
              <a:avLst/>
              <a:gdLst/>
              <a:ahLst/>
              <a:cxnLst/>
              <a:rect l="l" t="t" r="r" b="b"/>
              <a:pathLst>
                <a:path w="335914" h="407035">
                  <a:moveTo>
                    <a:pt x="207692" y="0"/>
                  </a:moveTo>
                  <a:lnTo>
                    <a:pt x="0" y="0"/>
                  </a:lnTo>
                  <a:lnTo>
                    <a:pt x="0" y="406459"/>
                  </a:lnTo>
                  <a:lnTo>
                    <a:pt x="53848" y="406459"/>
                  </a:lnTo>
                  <a:lnTo>
                    <a:pt x="53848" y="231520"/>
                  </a:lnTo>
                  <a:lnTo>
                    <a:pt x="187176" y="231520"/>
                  </a:lnTo>
                  <a:lnTo>
                    <a:pt x="230767" y="241824"/>
                  </a:lnTo>
                  <a:lnTo>
                    <a:pt x="258983" y="285546"/>
                  </a:lnTo>
                  <a:lnTo>
                    <a:pt x="258983" y="329268"/>
                  </a:lnTo>
                  <a:lnTo>
                    <a:pt x="261541" y="339572"/>
                  </a:lnTo>
                  <a:lnTo>
                    <a:pt x="261541" y="365294"/>
                  </a:lnTo>
                  <a:lnTo>
                    <a:pt x="264099" y="375572"/>
                  </a:lnTo>
                  <a:lnTo>
                    <a:pt x="264099" y="388433"/>
                  </a:lnTo>
                  <a:lnTo>
                    <a:pt x="266657" y="398737"/>
                  </a:lnTo>
                  <a:lnTo>
                    <a:pt x="269241" y="406459"/>
                  </a:lnTo>
                  <a:lnTo>
                    <a:pt x="335905" y="406459"/>
                  </a:lnTo>
                  <a:lnTo>
                    <a:pt x="335905" y="398737"/>
                  </a:lnTo>
                  <a:lnTo>
                    <a:pt x="330763" y="396155"/>
                  </a:lnTo>
                  <a:lnTo>
                    <a:pt x="328205" y="391015"/>
                  </a:lnTo>
                  <a:lnTo>
                    <a:pt x="320505" y="383294"/>
                  </a:lnTo>
                  <a:lnTo>
                    <a:pt x="317947" y="378155"/>
                  </a:lnTo>
                  <a:lnTo>
                    <a:pt x="317947" y="373015"/>
                  </a:lnTo>
                  <a:lnTo>
                    <a:pt x="315389" y="367851"/>
                  </a:lnTo>
                  <a:lnTo>
                    <a:pt x="312831" y="282964"/>
                  </a:lnTo>
                  <a:lnTo>
                    <a:pt x="305131" y="244381"/>
                  </a:lnTo>
                  <a:lnTo>
                    <a:pt x="276915" y="213520"/>
                  </a:lnTo>
                  <a:lnTo>
                    <a:pt x="271799" y="210938"/>
                  </a:lnTo>
                  <a:lnTo>
                    <a:pt x="264099" y="205799"/>
                  </a:lnTo>
                  <a:lnTo>
                    <a:pt x="271799" y="203216"/>
                  </a:lnTo>
                  <a:lnTo>
                    <a:pt x="279473" y="198077"/>
                  </a:lnTo>
                  <a:lnTo>
                    <a:pt x="302573" y="174938"/>
                  </a:lnTo>
                  <a:lnTo>
                    <a:pt x="312831" y="154355"/>
                  </a:lnTo>
                  <a:lnTo>
                    <a:pt x="317947" y="141494"/>
                  </a:lnTo>
                  <a:lnTo>
                    <a:pt x="320505" y="126051"/>
                  </a:lnTo>
                  <a:lnTo>
                    <a:pt x="320505" y="110608"/>
                  </a:lnTo>
                  <a:lnTo>
                    <a:pt x="312831" y="64304"/>
                  </a:lnTo>
                  <a:lnTo>
                    <a:pt x="279473" y="23164"/>
                  </a:lnTo>
                  <a:lnTo>
                    <a:pt x="225650" y="2582"/>
                  </a:lnTo>
                  <a:lnTo>
                    <a:pt x="207692" y="0"/>
                  </a:lnTo>
                  <a:close/>
                </a:path>
              </a:pathLst>
            </a:custGeom>
            <a:solidFill>
              <a:srgbClr val="BE00BE"/>
            </a:solidFill>
          </p:spPr>
          <p:txBody>
            <a:bodyPr wrap="square" lIns="0" tIns="0" rIns="0" bIns="0" rtlCol="0"/>
            <a:lstStyle/>
            <a:p>
              <a:endParaRPr/>
            </a:p>
          </p:txBody>
        </p:sp>
        <p:sp>
          <p:nvSpPr>
            <p:cNvPr id="16" name="object 16"/>
            <p:cNvSpPr/>
            <p:nvPr/>
          </p:nvSpPr>
          <p:spPr>
            <a:xfrm>
              <a:off x="6218976" y="4581202"/>
              <a:ext cx="210251" cy="138912"/>
            </a:xfrm>
            <a:prstGeom prst="rect">
              <a:avLst/>
            </a:prstGeom>
            <a:blipFill>
              <a:blip r:embed="rId7" cstate="print"/>
              <a:stretch>
                <a:fillRect/>
              </a:stretch>
            </a:blipFill>
          </p:spPr>
          <p:txBody>
            <a:bodyPr wrap="square" lIns="0" tIns="0" rIns="0" bIns="0" rtlCol="0"/>
            <a:lstStyle/>
            <a:p>
              <a:endParaRPr/>
            </a:p>
          </p:txBody>
        </p:sp>
      </p:grpSp>
      <p:grpSp>
        <p:nvGrpSpPr>
          <p:cNvPr id="17" name="object 17"/>
          <p:cNvGrpSpPr/>
          <p:nvPr/>
        </p:nvGrpSpPr>
        <p:grpSpPr>
          <a:xfrm>
            <a:off x="6595888" y="4534898"/>
            <a:ext cx="723265" cy="407034"/>
            <a:chOff x="6595888" y="4534898"/>
            <a:chExt cx="723265" cy="407034"/>
          </a:xfrm>
        </p:grpSpPr>
        <p:sp>
          <p:nvSpPr>
            <p:cNvPr id="18" name="object 18"/>
            <p:cNvSpPr/>
            <p:nvPr/>
          </p:nvSpPr>
          <p:spPr>
            <a:xfrm>
              <a:off x="6957452" y="4534898"/>
              <a:ext cx="361950" cy="407034"/>
            </a:xfrm>
            <a:custGeom>
              <a:avLst/>
              <a:gdLst/>
              <a:ahLst/>
              <a:cxnLst/>
              <a:rect l="l" t="t" r="r" b="b"/>
              <a:pathLst>
                <a:path w="361950" h="407035">
                  <a:moveTo>
                    <a:pt x="212809" y="0"/>
                  </a:moveTo>
                  <a:lnTo>
                    <a:pt x="151286" y="0"/>
                  </a:lnTo>
                  <a:lnTo>
                    <a:pt x="0" y="406459"/>
                  </a:lnTo>
                  <a:lnTo>
                    <a:pt x="56406" y="406459"/>
                  </a:lnTo>
                  <a:lnTo>
                    <a:pt x="97438" y="288103"/>
                  </a:lnTo>
                  <a:lnTo>
                    <a:pt x="261541" y="288103"/>
                  </a:lnTo>
                  <a:lnTo>
                    <a:pt x="299989" y="406459"/>
                  </a:lnTo>
                  <a:lnTo>
                    <a:pt x="361537" y="406459"/>
                  </a:lnTo>
                  <a:lnTo>
                    <a:pt x="212809" y="0"/>
                  </a:lnTo>
                  <a:close/>
                </a:path>
              </a:pathLst>
            </a:custGeom>
            <a:solidFill>
              <a:srgbClr val="BE00BE"/>
            </a:solidFill>
          </p:spPr>
          <p:txBody>
            <a:bodyPr wrap="square" lIns="0" tIns="0" rIns="0" bIns="0" rtlCol="0"/>
            <a:lstStyle/>
            <a:p>
              <a:endParaRPr/>
            </a:p>
          </p:txBody>
        </p:sp>
        <p:sp>
          <p:nvSpPr>
            <p:cNvPr id="19" name="object 19"/>
            <p:cNvSpPr/>
            <p:nvPr/>
          </p:nvSpPr>
          <p:spPr>
            <a:xfrm>
              <a:off x="7072822" y="4596645"/>
              <a:ext cx="123189" cy="177800"/>
            </a:xfrm>
            <a:custGeom>
              <a:avLst/>
              <a:gdLst/>
              <a:ahLst/>
              <a:cxnLst/>
              <a:rect l="l" t="t" r="r" b="b"/>
              <a:pathLst>
                <a:path w="123190" h="177800">
                  <a:moveTo>
                    <a:pt x="66689" y="0"/>
                  </a:moveTo>
                  <a:lnTo>
                    <a:pt x="64106" y="0"/>
                  </a:lnTo>
                  <a:lnTo>
                    <a:pt x="0" y="177495"/>
                  </a:lnTo>
                  <a:lnTo>
                    <a:pt x="123096" y="177495"/>
                  </a:lnTo>
                  <a:lnTo>
                    <a:pt x="66689" y="0"/>
                  </a:lnTo>
                  <a:close/>
                </a:path>
              </a:pathLst>
            </a:custGeom>
            <a:solidFill>
              <a:srgbClr val="FFFFFF"/>
            </a:solidFill>
          </p:spPr>
          <p:txBody>
            <a:bodyPr wrap="square" lIns="0" tIns="0" rIns="0" bIns="0" rtlCol="0"/>
            <a:lstStyle/>
            <a:p>
              <a:endParaRPr/>
            </a:p>
          </p:txBody>
        </p:sp>
        <p:sp>
          <p:nvSpPr>
            <p:cNvPr id="20" name="object 20"/>
            <p:cNvSpPr/>
            <p:nvPr/>
          </p:nvSpPr>
          <p:spPr>
            <a:xfrm>
              <a:off x="6595888" y="4534898"/>
              <a:ext cx="335915" cy="407034"/>
            </a:xfrm>
            <a:custGeom>
              <a:avLst/>
              <a:gdLst/>
              <a:ahLst/>
              <a:cxnLst/>
              <a:rect l="l" t="t" r="r" b="b"/>
              <a:pathLst>
                <a:path w="335915" h="407035">
                  <a:moveTo>
                    <a:pt x="205134" y="0"/>
                  </a:moveTo>
                  <a:lnTo>
                    <a:pt x="0" y="0"/>
                  </a:lnTo>
                  <a:lnTo>
                    <a:pt x="0" y="406459"/>
                  </a:lnTo>
                  <a:lnTo>
                    <a:pt x="53848" y="406459"/>
                  </a:lnTo>
                  <a:lnTo>
                    <a:pt x="53848" y="231520"/>
                  </a:lnTo>
                  <a:lnTo>
                    <a:pt x="187202" y="231520"/>
                  </a:lnTo>
                  <a:lnTo>
                    <a:pt x="230792" y="241824"/>
                  </a:lnTo>
                  <a:lnTo>
                    <a:pt x="258983" y="295825"/>
                  </a:lnTo>
                  <a:lnTo>
                    <a:pt x="258983" y="352433"/>
                  </a:lnTo>
                  <a:lnTo>
                    <a:pt x="261566" y="365294"/>
                  </a:lnTo>
                  <a:lnTo>
                    <a:pt x="261566" y="375572"/>
                  </a:lnTo>
                  <a:lnTo>
                    <a:pt x="264124" y="388433"/>
                  </a:lnTo>
                  <a:lnTo>
                    <a:pt x="266683" y="398737"/>
                  </a:lnTo>
                  <a:lnTo>
                    <a:pt x="266683" y="406459"/>
                  </a:lnTo>
                  <a:lnTo>
                    <a:pt x="335905" y="406459"/>
                  </a:lnTo>
                  <a:lnTo>
                    <a:pt x="335905" y="398737"/>
                  </a:lnTo>
                  <a:lnTo>
                    <a:pt x="330789" y="396155"/>
                  </a:lnTo>
                  <a:lnTo>
                    <a:pt x="317973" y="383294"/>
                  </a:lnTo>
                  <a:lnTo>
                    <a:pt x="317973" y="378155"/>
                  </a:lnTo>
                  <a:lnTo>
                    <a:pt x="315415" y="373015"/>
                  </a:lnTo>
                  <a:lnTo>
                    <a:pt x="315415" y="357572"/>
                  </a:lnTo>
                  <a:lnTo>
                    <a:pt x="310273" y="282964"/>
                  </a:lnTo>
                  <a:lnTo>
                    <a:pt x="310273" y="267546"/>
                  </a:lnTo>
                  <a:lnTo>
                    <a:pt x="307715" y="254685"/>
                  </a:lnTo>
                  <a:lnTo>
                    <a:pt x="282057" y="216077"/>
                  </a:lnTo>
                  <a:lnTo>
                    <a:pt x="269241" y="210938"/>
                  </a:lnTo>
                  <a:lnTo>
                    <a:pt x="261566" y="205799"/>
                  </a:lnTo>
                  <a:lnTo>
                    <a:pt x="271824" y="203216"/>
                  </a:lnTo>
                  <a:lnTo>
                    <a:pt x="279499" y="198077"/>
                  </a:lnTo>
                  <a:lnTo>
                    <a:pt x="294898" y="182634"/>
                  </a:lnTo>
                  <a:lnTo>
                    <a:pt x="300015" y="174938"/>
                  </a:lnTo>
                  <a:lnTo>
                    <a:pt x="307715" y="164634"/>
                  </a:lnTo>
                  <a:lnTo>
                    <a:pt x="312831" y="154355"/>
                  </a:lnTo>
                  <a:lnTo>
                    <a:pt x="317973" y="126051"/>
                  </a:lnTo>
                  <a:lnTo>
                    <a:pt x="317973" y="84886"/>
                  </a:lnTo>
                  <a:lnTo>
                    <a:pt x="292315" y="33443"/>
                  </a:lnTo>
                  <a:lnTo>
                    <a:pt x="243608" y="7721"/>
                  </a:lnTo>
                  <a:lnTo>
                    <a:pt x="225650" y="2582"/>
                  </a:lnTo>
                  <a:close/>
                </a:path>
              </a:pathLst>
            </a:custGeom>
            <a:solidFill>
              <a:srgbClr val="BE00BE"/>
            </a:solidFill>
          </p:spPr>
          <p:txBody>
            <a:bodyPr wrap="square" lIns="0" tIns="0" rIns="0" bIns="0" rtlCol="0"/>
            <a:lstStyle/>
            <a:p>
              <a:endParaRPr/>
            </a:p>
          </p:txBody>
        </p:sp>
        <p:sp>
          <p:nvSpPr>
            <p:cNvPr id="21" name="object 21"/>
            <p:cNvSpPr/>
            <p:nvPr/>
          </p:nvSpPr>
          <p:spPr>
            <a:xfrm>
              <a:off x="6649737" y="4581202"/>
              <a:ext cx="207718" cy="138912"/>
            </a:xfrm>
            <a:prstGeom prst="rect">
              <a:avLst/>
            </a:prstGeom>
            <a:blipFill>
              <a:blip r:embed="rId8" cstate="print"/>
              <a:stretch>
                <a:fillRect/>
              </a:stretch>
            </a:blipFill>
          </p:spPr>
          <p:txBody>
            <a:bodyPr wrap="square" lIns="0" tIns="0" rIns="0" bIns="0" rtlCol="0"/>
            <a:lstStyle/>
            <a:p>
              <a:endParaRPr/>
            </a:p>
          </p:txBody>
        </p:sp>
      </p:grpSp>
      <p:grpSp>
        <p:nvGrpSpPr>
          <p:cNvPr id="22" name="object 22"/>
          <p:cNvGrpSpPr/>
          <p:nvPr/>
        </p:nvGrpSpPr>
        <p:grpSpPr>
          <a:xfrm>
            <a:off x="8012686" y="3957397"/>
            <a:ext cx="349250" cy="419734"/>
            <a:chOff x="8012686" y="3957397"/>
            <a:chExt cx="349250" cy="419734"/>
          </a:xfrm>
        </p:grpSpPr>
        <p:sp>
          <p:nvSpPr>
            <p:cNvPr id="23" name="object 23"/>
            <p:cNvSpPr/>
            <p:nvPr/>
          </p:nvSpPr>
          <p:spPr>
            <a:xfrm>
              <a:off x="8019119" y="3963830"/>
              <a:ext cx="335915" cy="407034"/>
            </a:xfrm>
            <a:custGeom>
              <a:avLst/>
              <a:gdLst/>
              <a:ahLst/>
              <a:cxnLst/>
              <a:rect l="l" t="t" r="r" b="b"/>
              <a:pathLst>
                <a:path w="335915" h="407035">
                  <a:moveTo>
                    <a:pt x="204904" y="0"/>
                  </a:moveTo>
                  <a:lnTo>
                    <a:pt x="0" y="0"/>
                  </a:lnTo>
                  <a:lnTo>
                    <a:pt x="0" y="406433"/>
                  </a:lnTo>
                  <a:lnTo>
                    <a:pt x="51162" y="403851"/>
                  </a:lnTo>
                  <a:lnTo>
                    <a:pt x="53720" y="406433"/>
                  </a:lnTo>
                  <a:lnTo>
                    <a:pt x="53720" y="231520"/>
                  </a:lnTo>
                  <a:lnTo>
                    <a:pt x="204904" y="231520"/>
                  </a:lnTo>
                  <a:lnTo>
                    <a:pt x="230741" y="241799"/>
                  </a:lnTo>
                  <a:lnTo>
                    <a:pt x="253764" y="272660"/>
                  </a:lnTo>
                  <a:lnTo>
                    <a:pt x="258880" y="349850"/>
                  </a:lnTo>
                  <a:lnTo>
                    <a:pt x="261438" y="362711"/>
                  </a:lnTo>
                  <a:lnTo>
                    <a:pt x="261438" y="375572"/>
                  </a:lnTo>
                  <a:lnTo>
                    <a:pt x="266555" y="396155"/>
                  </a:lnTo>
                  <a:lnTo>
                    <a:pt x="266555" y="406433"/>
                  </a:lnTo>
                  <a:lnTo>
                    <a:pt x="335879" y="406433"/>
                  </a:lnTo>
                  <a:lnTo>
                    <a:pt x="335879" y="396155"/>
                  </a:lnTo>
                  <a:lnTo>
                    <a:pt x="325647" y="390990"/>
                  </a:lnTo>
                  <a:lnTo>
                    <a:pt x="323089" y="388433"/>
                  </a:lnTo>
                  <a:lnTo>
                    <a:pt x="320531" y="383294"/>
                  </a:lnTo>
                  <a:lnTo>
                    <a:pt x="317717" y="380711"/>
                  </a:lnTo>
                  <a:lnTo>
                    <a:pt x="317717" y="378129"/>
                  </a:lnTo>
                  <a:lnTo>
                    <a:pt x="315159" y="372990"/>
                  </a:lnTo>
                  <a:lnTo>
                    <a:pt x="315159" y="354990"/>
                  </a:lnTo>
                  <a:lnTo>
                    <a:pt x="310043" y="282964"/>
                  </a:lnTo>
                  <a:lnTo>
                    <a:pt x="304926" y="241799"/>
                  </a:lnTo>
                  <a:lnTo>
                    <a:pt x="281903" y="216077"/>
                  </a:lnTo>
                  <a:lnTo>
                    <a:pt x="276787" y="210938"/>
                  </a:lnTo>
                  <a:lnTo>
                    <a:pt x="261438" y="205773"/>
                  </a:lnTo>
                  <a:lnTo>
                    <a:pt x="271671" y="200634"/>
                  </a:lnTo>
                  <a:lnTo>
                    <a:pt x="287020" y="190355"/>
                  </a:lnTo>
                  <a:lnTo>
                    <a:pt x="294694" y="182634"/>
                  </a:lnTo>
                  <a:lnTo>
                    <a:pt x="299810" y="174912"/>
                  </a:lnTo>
                  <a:lnTo>
                    <a:pt x="307484" y="164634"/>
                  </a:lnTo>
                  <a:lnTo>
                    <a:pt x="312601" y="151773"/>
                  </a:lnTo>
                  <a:lnTo>
                    <a:pt x="317717" y="126026"/>
                  </a:lnTo>
                  <a:lnTo>
                    <a:pt x="317717" y="84886"/>
                  </a:lnTo>
                  <a:lnTo>
                    <a:pt x="302368" y="46304"/>
                  </a:lnTo>
                  <a:lnTo>
                    <a:pt x="261438" y="12860"/>
                  </a:lnTo>
                  <a:lnTo>
                    <a:pt x="225625" y="2556"/>
                  </a:lnTo>
                  <a:lnTo>
                    <a:pt x="204904" y="0"/>
                  </a:lnTo>
                  <a:close/>
                </a:path>
              </a:pathLst>
            </a:custGeom>
            <a:solidFill>
              <a:srgbClr val="BE00BE"/>
            </a:solidFill>
          </p:spPr>
          <p:txBody>
            <a:bodyPr wrap="square" lIns="0" tIns="0" rIns="0" bIns="0" rtlCol="0"/>
            <a:lstStyle/>
            <a:p>
              <a:endParaRPr/>
            </a:p>
          </p:txBody>
        </p:sp>
        <p:sp>
          <p:nvSpPr>
            <p:cNvPr id="24" name="object 24"/>
            <p:cNvSpPr/>
            <p:nvPr/>
          </p:nvSpPr>
          <p:spPr>
            <a:xfrm>
              <a:off x="8019119" y="3963830"/>
              <a:ext cx="335915" cy="407034"/>
            </a:xfrm>
            <a:custGeom>
              <a:avLst/>
              <a:gdLst/>
              <a:ahLst/>
              <a:cxnLst/>
              <a:rect l="l" t="t" r="r" b="b"/>
              <a:pathLst>
                <a:path w="335915" h="407035">
                  <a:moveTo>
                    <a:pt x="51162" y="403851"/>
                  </a:moveTo>
                  <a:lnTo>
                    <a:pt x="0" y="406433"/>
                  </a:lnTo>
                  <a:lnTo>
                    <a:pt x="0" y="0"/>
                  </a:lnTo>
                  <a:lnTo>
                    <a:pt x="186997" y="0"/>
                  </a:lnTo>
                  <a:lnTo>
                    <a:pt x="204904" y="0"/>
                  </a:lnTo>
                  <a:lnTo>
                    <a:pt x="243532" y="7696"/>
                  </a:lnTo>
                  <a:lnTo>
                    <a:pt x="292136" y="33443"/>
                  </a:lnTo>
                  <a:lnTo>
                    <a:pt x="317717" y="84886"/>
                  </a:lnTo>
                  <a:lnTo>
                    <a:pt x="317717" y="126026"/>
                  </a:lnTo>
                  <a:lnTo>
                    <a:pt x="315159" y="138912"/>
                  </a:lnTo>
                  <a:lnTo>
                    <a:pt x="312601" y="151773"/>
                  </a:lnTo>
                  <a:lnTo>
                    <a:pt x="307484" y="164634"/>
                  </a:lnTo>
                  <a:lnTo>
                    <a:pt x="299810" y="174912"/>
                  </a:lnTo>
                  <a:lnTo>
                    <a:pt x="294694" y="182634"/>
                  </a:lnTo>
                  <a:lnTo>
                    <a:pt x="287020" y="190355"/>
                  </a:lnTo>
                  <a:lnTo>
                    <a:pt x="279345" y="195495"/>
                  </a:lnTo>
                  <a:lnTo>
                    <a:pt x="271671" y="200634"/>
                  </a:lnTo>
                  <a:lnTo>
                    <a:pt x="261438" y="205773"/>
                  </a:lnTo>
                  <a:lnTo>
                    <a:pt x="269113" y="208356"/>
                  </a:lnTo>
                  <a:lnTo>
                    <a:pt x="276787" y="210938"/>
                  </a:lnTo>
                  <a:lnTo>
                    <a:pt x="281903" y="216077"/>
                  </a:lnTo>
                  <a:lnTo>
                    <a:pt x="289578" y="221216"/>
                  </a:lnTo>
                  <a:lnTo>
                    <a:pt x="294694" y="226356"/>
                  </a:lnTo>
                  <a:lnTo>
                    <a:pt x="299810" y="234077"/>
                  </a:lnTo>
                  <a:lnTo>
                    <a:pt x="304926" y="241799"/>
                  </a:lnTo>
                  <a:lnTo>
                    <a:pt x="307484" y="254660"/>
                  </a:lnTo>
                  <a:lnTo>
                    <a:pt x="310043" y="267521"/>
                  </a:lnTo>
                  <a:lnTo>
                    <a:pt x="310043" y="282964"/>
                  </a:lnTo>
                  <a:lnTo>
                    <a:pt x="315159" y="354990"/>
                  </a:lnTo>
                  <a:lnTo>
                    <a:pt x="315159" y="362711"/>
                  </a:lnTo>
                  <a:lnTo>
                    <a:pt x="315159" y="367851"/>
                  </a:lnTo>
                  <a:lnTo>
                    <a:pt x="315159" y="372990"/>
                  </a:lnTo>
                  <a:lnTo>
                    <a:pt x="317717" y="378129"/>
                  </a:lnTo>
                  <a:lnTo>
                    <a:pt x="317717" y="380711"/>
                  </a:lnTo>
                  <a:lnTo>
                    <a:pt x="320531" y="383294"/>
                  </a:lnTo>
                  <a:lnTo>
                    <a:pt x="323089" y="388433"/>
                  </a:lnTo>
                  <a:lnTo>
                    <a:pt x="325647" y="390990"/>
                  </a:lnTo>
                  <a:lnTo>
                    <a:pt x="330763" y="393572"/>
                  </a:lnTo>
                  <a:lnTo>
                    <a:pt x="335879" y="396155"/>
                  </a:lnTo>
                  <a:lnTo>
                    <a:pt x="335879" y="406433"/>
                  </a:lnTo>
                  <a:lnTo>
                    <a:pt x="266555" y="406433"/>
                  </a:lnTo>
                  <a:lnTo>
                    <a:pt x="266555" y="396155"/>
                  </a:lnTo>
                  <a:lnTo>
                    <a:pt x="263997" y="385851"/>
                  </a:lnTo>
                  <a:lnTo>
                    <a:pt x="261438" y="375572"/>
                  </a:lnTo>
                  <a:lnTo>
                    <a:pt x="261438" y="362711"/>
                  </a:lnTo>
                  <a:lnTo>
                    <a:pt x="258880" y="349850"/>
                  </a:lnTo>
                  <a:lnTo>
                    <a:pt x="258880" y="339546"/>
                  </a:lnTo>
                  <a:lnTo>
                    <a:pt x="258880" y="326686"/>
                  </a:lnTo>
                  <a:lnTo>
                    <a:pt x="258880" y="318964"/>
                  </a:lnTo>
                  <a:lnTo>
                    <a:pt x="258880" y="308686"/>
                  </a:lnTo>
                  <a:lnTo>
                    <a:pt x="258880" y="303546"/>
                  </a:lnTo>
                  <a:lnTo>
                    <a:pt x="258880" y="293242"/>
                  </a:lnTo>
                  <a:lnTo>
                    <a:pt x="256322" y="282964"/>
                  </a:lnTo>
                  <a:lnTo>
                    <a:pt x="238415" y="246938"/>
                  </a:lnTo>
                  <a:lnTo>
                    <a:pt x="186997" y="231520"/>
                  </a:lnTo>
                  <a:lnTo>
                    <a:pt x="53720" y="231520"/>
                  </a:lnTo>
                  <a:lnTo>
                    <a:pt x="53720" y="406433"/>
                  </a:lnTo>
                </a:path>
              </a:pathLst>
            </a:custGeom>
            <a:ln w="12865">
              <a:solidFill>
                <a:srgbClr val="BE00BE"/>
              </a:solidFill>
            </a:ln>
          </p:spPr>
          <p:txBody>
            <a:bodyPr wrap="square" lIns="0" tIns="0" rIns="0" bIns="0" rtlCol="0"/>
            <a:lstStyle/>
            <a:p>
              <a:endParaRPr/>
            </a:p>
          </p:txBody>
        </p:sp>
        <p:sp>
          <p:nvSpPr>
            <p:cNvPr id="25" name="object 25"/>
            <p:cNvSpPr/>
            <p:nvPr/>
          </p:nvSpPr>
          <p:spPr>
            <a:xfrm>
              <a:off x="8063849" y="4003702"/>
              <a:ext cx="223140" cy="151776"/>
            </a:xfrm>
            <a:prstGeom prst="rect">
              <a:avLst/>
            </a:prstGeom>
            <a:blipFill>
              <a:blip r:embed="rId9" cstate="print"/>
              <a:stretch>
                <a:fillRect/>
              </a:stretch>
            </a:blipFill>
          </p:spPr>
          <p:txBody>
            <a:bodyPr wrap="square" lIns="0" tIns="0" rIns="0" bIns="0" rtlCol="0"/>
            <a:lstStyle/>
            <a:p>
              <a:endParaRPr/>
            </a:p>
          </p:txBody>
        </p:sp>
      </p:grpSp>
      <p:sp>
        <p:nvSpPr>
          <p:cNvPr id="26" name="object 26"/>
          <p:cNvSpPr/>
          <p:nvPr/>
        </p:nvSpPr>
        <p:spPr>
          <a:xfrm>
            <a:off x="7370280" y="4534898"/>
            <a:ext cx="320675" cy="407034"/>
          </a:xfrm>
          <a:custGeom>
            <a:avLst/>
            <a:gdLst/>
            <a:ahLst/>
            <a:cxnLst/>
            <a:rect l="l" t="t" r="r" b="b"/>
            <a:pathLst>
              <a:path w="320675" h="407035">
                <a:moveTo>
                  <a:pt x="64106" y="0"/>
                </a:moveTo>
                <a:lnTo>
                  <a:pt x="0" y="0"/>
                </a:lnTo>
                <a:lnTo>
                  <a:pt x="0" y="406459"/>
                </a:lnTo>
                <a:lnTo>
                  <a:pt x="53848" y="406459"/>
                </a:lnTo>
                <a:lnTo>
                  <a:pt x="53848" y="79747"/>
                </a:lnTo>
                <a:lnTo>
                  <a:pt x="113163" y="79747"/>
                </a:lnTo>
                <a:lnTo>
                  <a:pt x="64106" y="0"/>
                </a:lnTo>
                <a:close/>
              </a:path>
              <a:path w="320675" h="407035">
                <a:moveTo>
                  <a:pt x="113163" y="79747"/>
                </a:moveTo>
                <a:lnTo>
                  <a:pt x="53848" y="79747"/>
                </a:lnTo>
                <a:lnTo>
                  <a:pt x="258983" y="406459"/>
                </a:lnTo>
                <a:lnTo>
                  <a:pt x="320633" y="406459"/>
                </a:lnTo>
                <a:lnTo>
                  <a:pt x="320633" y="329268"/>
                </a:lnTo>
                <a:lnTo>
                  <a:pt x="266657" y="329268"/>
                </a:lnTo>
                <a:lnTo>
                  <a:pt x="113163" y="79747"/>
                </a:lnTo>
                <a:close/>
              </a:path>
              <a:path w="320675" h="407035">
                <a:moveTo>
                  <a:pt x="320633" y="0"/>
                </a:moveTo>
                <a:lnTo>
                  <a:pt x="269215" y="0"/>
                </a:lnTo>
                <a:lnTo>
                  <a:pt x="269215" y="329268"/>
                </a:lnTo>
                <a:lnTo>
                  <a:pt x="320633" y="329268"/>
                </a:lnTo>
                <a:lnTo>
                  <a:pt x="320633" y="0"/>
                </a:lnTo>
                <a:close/>
              </a:path>
            </a:pathLst>
          </a:custGeom>
          <a:solidFill>
            <a:srgbClr val="BE00BE"/>
          </a:solidFill>
        </p:spPr>
        <p:txBody>
          <a:bodyPr wrap="square" lIns="0" tIns="0" rIns="0" bIns="0" rtlCol="0"/>
          <a:lstStyle/>
          <a:p>
            <a:endParaRPr/>
          </a:p>
        </p:txBody>
      </p:sp>
      <p:sp>
        <p:nvSpPr>
          <p:cNvPr id="27" name="object 27"/>
          <p:cNvSpPr/>
          <p:nvPr/>
        </p:nvSpPr>
        <p:spPr>
          <a:xfrm>
            <a:off x="7752296" y="4534903"/>
            <a:ext cx="713105" cy="407034"/>
          </a:xfrm>
          <a:custGeom>
            <a:avLst/>
            <a:gdLst/>
            <a:ahLst/>
            <a:cxnLst/>
            <a:rect l="l" t="t" r="r" b="b"/>
            <a:pathLst>
              <a:path w="713104" h="407035">
                <a:moveTo>
                  <a:pt x="328206" y="0"/>
                </a:moveTo>
                <a:lnTo>
                  <a:pt x="0" y="0"/>
                </a:lnTo>
                <a:lnTo>
                  <a:pt x="0" y="48882"/>
                </a:lnTo>
                <a:lnTo>
                  <a:pt x="135839" y="48882"/>
                </a:lnTo>
                <a:lnTo>
                  <a:pt x="135839" y="406463"/>
                </a:lnTo>
                <a:lnTo>
                  <a:pt x="192379" y="406463"/>
                </a:lnTo>
                <a:lnTo>
                  <a:pt x="192379" y="48882"/>
                </a:lnTo>
                <a:lnTo>
                  <a:pt x="328206" y="48882"/>
                </a:lnTo>
                <a:lnTo>
                  <a:pt x="328206" y="0"/>
                </a:lnTo>
                <a:close/>
              </a:path>
              <a:path w="713104" h="407035">
                <a:moveTo>
                  <a:pt x="712952" y="0"/>
                </a:moveTo>
                <a:lnTo>
                  <a:pt x="648741" y="0"/>
                </a:lnTo>
                <a:lnTo>
                  <a:pt x="530809" y="195516"/>
                </a:lnTo>
                <a:lnTo>
                  <a:pt x="415442" y="0"/>
                </a:lnTo>
                <a:lnTo>
                  <a:pt x="351231" y="0"/>
                </a:lnTo>
                <a:lnTo>
                  <a:pt x="505231" y="244386"/>
                </a:lnTo>
                <a:lnTo>
                  <a:pt x="505231" y="406463"/>
                </a:lnTo>
                <a:lnTo>
                  <a:pt x="558952" y="406463"/>
                </a:lnTo>
                <a:lnTo>
                  <a:pt x="558952" y="244386"/>
                </a:lnTo>
                <a:lnTo>
                  <a:pt x="712952" y="0"/>
                </a:lnTo>
                <a:close/>
              </a:path>
            </a:pathLst>
          </a:custGeom>
          <a:solidFill>
            <a:srgbClr val="BE00BE"/>
          </a:solidFill>
        </p:spPr>
        <p:txBody>
          <a:bodyPr wrap="square" lIns="0" tIns="0" rIns="0" bIns="0" rtlCol="0"/>
          <a:lstStyle/>
          <a:p>
            <a:endParaRPr/>
          </a:p>
        </p:txBody>
      </p:sp>
      <p:grpSp>
        <p:nvGrpSpPr>
          <p:cNvPr id="28" name="object 28"/>
          <p:cNvGrpSpPr/>
          <p:nvPr/>
        </p:nvGrpSpPr>
        <p:grpSpPr>
          <a:xfrm>
            <a:off x="6784333" y="3957397"/>
            <a:ext cx="372110" cy="419734"/>
            <a:chOff x="6784333" y="3957397"/>
            <a:chExt cx="372110" cy="419734"/>
          </a:xfrm>
        </p:grpSpPr>
        <p:sp>
          <p:nvSpPr>
            <p:cNvPr id="29" name="object 29"/>
            <p:cNvSpPr/>
            <p:nvPr/>
          </p:nvSpPr>
          <p:spPr>
            <a:xfrm>
              <a:off x="6790766" y="3963830"/>
              <a:ext cx="359410" cy="407034"/>
            </a:xfrm>
            <a:custGeom>
              <a:avLst/>
              <a:gdLst/>
              <a:ahLst/>
              <a:cxnLst/>
              <a:rect l="l" t="t" r="r" b="b"/>
              <a:pathLst>
                <a:path w="359409" h="407035">
                  <a:moveTo>
                    <a:pt x="359005" y="0"/>
                  </a:moveTo>
                  <a:lnTo>
                    <a:pt x="294898" y="0"/>
                  </a:lnTo>
                  <a:lnTo>
                    <a:pt x="179502" y="195495"/>
                  </a:lnTo>
                  <a:lnTo>
                    <a:pt x="64106" y="0"/>
                  </a:lnTo>
                  <a:lnTo>
                    <a:pt x="0" y="0"/>
                  </a:lnTo>
                  <a:lnTo>
                    <a:pt x="151286" y="241799"/>
                  </a:lnTo>
                  <a:lnTo>
                    <a:pt x="151286" y="406433"/>
                  </a:lnTo>
                  <a:lnTo>
                    <a:pt x="205134" y="403851"/>
                  </a:lnTo>
                  <a:lnTo>
                    <a:pt x="207718" y="406433"/>
                  </a:lnTo>
                  <a:lnTo>
                    <a:pt x="207718" y="241799"/>
                  </a:lnTo>
                  <a:lnTo>
                    <a:pt x="359005" y="0"/>
                  </a:lnTo>
                  <a:close/>
                </a:path>
              </a:pathLst>
            </a:custGeom>
            <a:solidFill>
              <a:srgbClr val="BE00BE"/>
            </a:solidFill>
          </p:spPr>
          <p:txBody>
            <a:bodyPr wrap="square" lIns="0" tIns="0" rIns="0" bIns="0" rtlCol="0"/>
            <a:lstStyle/>
            <a:p>
              <a:endParaRPr/>
            </a:p>
          </p:txBody>
        </p:sp>
        <p:sp>
          <p:nvSpPr>
            <p:cNvPr id="30" name="object 30"/>
            <p:cNvSpPr/>
            <p:nvPr/>
          </p:nvSpPr>
          <p:spPr>
            <a:xfrm>
              <a:off x="6790766" y="3963830"/>
              <a:ext cx="359410" cy="407034"/>
            </a:xfrm>
            <a:custGeom>
              <a:avLst/>
              <a:gdLst/>
              <a:ahLst/>
              <a:cxnLst/>
              <a:rect l="l" t="t" r="r" b="b"/>
              <a:pathLst>
                <a:path w="359409" h="407035">
                  <a:moveTo>
                    <a:pt x="205134" y="403851"/>
                  </a:moveTo>
                  <a:lnTo>
                    <a:pt x="151286" y="406433"/>
                  </a:lnTo>
                  <a:lnTo>
                    <a:pt x="151286" y="241799"/>
                  </a:lnTo>
                  <a:lnTo>
                    <a:pt x="0" y="0"/>
                  </a:lnTo>
                  <a:lnTo>
                    <a:pt x="64106" y="0"/>
                  </a:lnTo>
                  <a:lnTo>
                    <a:pt x="179502" y="195495"/>
                  </a:lnTo>
                  <a:lnTo>
                    <a:pt x="294898" y="0"/>
                  </a:lnTo>
                  <a:lnTo>
                    <a:pt x="359005" y="0"/>
                  </a:lnTo>
                  <a:lnTo>
                    <a:pt x="207718" y="241799"/>
                  </a:lnTo>
                  <a:lnTo>
                    <a:pt x="207718" y="406433"/>
                  </a:lnTo>
                </a:path>
              </a:pathLst>
            </a:custGeom>
            <a:ln w="12865">
              <a:solidFill>
                <a:srgbClr val="BE00BE"/>
              </a:solidFill>
            </a:ln>
          </p:spPr>
          <p:txBody>
            <a:bodyPr wrap="square" lIns="0" tIns="0" rIns="0" bIns="0" rtlCol="0"/>
            <a:lstStyle/>
            <a:p>
              <a:endParaRPr/>
            </a:p>
          </p:txBody>
        </p:sp>
      </p:grpSp>
      <p:grpSp>
        <p:nvGrpSpPr>
          <p:cNvPr id="31" name="object 31"/>
          <p:cNvGrpSpPr/>
          <p:nvPr/>
        </p:nvGrpSpPr>
        <p:grpSpPr>
          <a:xfrm>
            <a:off x="7210001" y="3957396"/>
            <a:ext cx="723265" cy="419734"/>
            <a:chOff x="7210001" y="3957396"/>
            <a:chExt cx="723265" cy="419734"/>
          </a:xfrm>
        </p:grpSpPr>
        <p:sp>
          <p:nvSpPr>
            <p:cNvPr id="32" name="object 32"/>
            <p:cNvSpPr/>
            <p:nvPr/>
          </p:nvSpPr>
          <p:spPr>
            <a:xfrm>
              <a:off x="7565156" y="3963830"/>
              <a:ext cx="361950" cy="407034"/>
            </a:xfrm>
            <a:custGeom>
              <a:avLst/>
              <a:gdLst/>
              <a:ahLst/>
              <a:cxnLst/>
              <a:rect l="l" t="t" r="r" b="b"/>
              <a:pathLst>
                <a:path w="361950" h="407035">
                  <a:moveTo>
                    <a:pt x="215290" y="0"/>
                  </a:moveTo>
                  <a:lnTo>
                    <a:pt x="153895" y="0"/>
                  </a:lnTo>
                  <a:lnTo>
                    <a:pt x="0" y="406433"/>
                  </a:lnTo>
                  <a:lnTo>
                    <a:pt x="56431" y="406433"/>
                  </a:lnTo>
                  <a:lnTo>
                    <a:pt x="97361" y="285521"/>
                  </a:lnTo>
                  <a:lnTo>
                    <a:pt x="99919" y="288103"/>
                  </a:lnTo>
                  <a:lnTo>
                    <a:pt x="261592" y="288103"/>
                  </a:lnTo>
                  <a:lnTo>
                    <a:pt x="302522" y="406433"/>
                  </a:lnTo>
                  <a:lnTo>
                    <a:pt x="361614" y="406433"/>
                  </a:lnTo>
                  <a:lnTo>
                    <a:pt x="215290" y="0"/>
                  </a:lnTo>
                  <a:close/>
                </a:path>
              </a:pathLst>
            </a:custGeom>
            <a:solidFill>
              <a:srgbClr val="BE00BE"/>
            </a:solidFill>
          </p:spPr>
          <p:txBody>
            <a:bodyPr wrap="square" lIns="0" tIns="0" rIns="0" bIns="0" rtlCol="0"/>
            <a:lstStyle/>
            <a:p>
              <a:endParaRPr/>
            </a:p>
          </p:txBody>
        </p:sp>
        <p:sp>
          <p:nvSpPr>
            <p:cNvPr id="33" name="object 33"/>
            <p:cNvSpPr/>
            <p:nvPr/>
          </p:nvSpPr>
          <p:spPr>
            <a:xfrm>
              <a:off x="7565156" y="3963830"/>
              <a:ext cx="361950" cy="407034"/>
            </a:xfrm>
            <a:custGeom>
              <a:avLst/>
              <a:gdLst/>
              <a:ahLst/>
              <a:cxnLst/>
              <a:rect l="l" t="t" r="r" b="b"/>
              <a:pathLst>
                <a:path w="361950" h="407035">
                  <a:moveTo>
                    <a:pt x="97361" y="285521"/>
                  </a:moveTo>
                  <a:lnTo>
                    <a:pt x="56431" y="406433"/>
                  </a:lnTo>
                  <a:lnTo>
                    <a:pt x="0" y="406433"/>
                  </a:lnTo>
                  <a:lnTo>
                    <a:pt x="153895" y="0"/>
                  </a:lnTo>
                  <a:lnTo>
                    <a:pt x="215290" y="0"/>
                  </a:lnTo>
                  <a:lnTo>
                    <a:pt x="361614" y="406433"/>
                  </a:lnTo>
                  <a:lnTo>
                    <a:pt x="302522" y="406433"/>
                  </a:lnTo>
                  <a:lnTo>
                    <a:pt x="261592" y="288103"/>
                  </a:lnTo>
                  <a:lnTo>
                    <a:pt x="99919" y="288103"/>
                  </a:lnTo>
                </a:path>
              </a:pathLst>
            </a:custGeom>
            <a:ln w="12865">
              <a:solidFill>
                <a:srgbClr val="BE00BE"/>
              </a:solidFill>
            </a:ln>
          </p:spPr>
          <p:txBody>
            <a:bodyPr wrap="square" lIns="0" tIns="0" rIns="0" bIns="0" rtlCol="0"/>
            <a:lstStyle/>
            <a:p>
              <a:endParaRPr/>
            </a:p>
          </p:txBody>
        </p:sp>
        <p:sp>
          <p:nvSpPr>
            <p:cNvPr id="34" name="object 34"/>
            <p:cNvSpPr/>
            <p:nvPr/>
          </p:nvSpPr>
          <p:spPr>
            <a:xfrm>
              <a:off x="7673991" y="4016561"/>
              <a:ext cx="138725" cy="192918"/>
            </a:xfrm>
            <a:prstGeom prst="rect">
              <a:avLst/>
            </a:prstGeom>
            <a:blipFill>
              <a:blip r:embed="rId10" cstate="print"/>
              <a:stretch>
                <a:fillRect/>
              </a:stretch>
            </a:blipFill>
          </p:spPr>
          <p:txBody>
            <a:bodyPr wrap="square" lIns="0" tIns="0" rIns="0" bIns="0" rtlCol="0"/>
            <a:lstStyle/>
            <a:p>
              <a:endParaRPr/>
            </a:p>
          </p:txBody>
        </p:sp>
        <p:sp>
          <p:nvSpPr>
            <p:cNvPr id="35" name="object 35"/>
            <p:cNvSpPr/>
            <p:nvPr/>
          </p:nvSpPr>
          <p:spPr>
            <a:xfrm>
              <a:off x="7216434" y="3963829"/>
              <a:ext cx="297815" cy="407034"/>
            </a:xfrm>
            <a:custGeom>
              <a:avLst/>
              <a:gdLst/>
              <a:ahLst/>
              <a:cxnLst/>
              <a:rect l="l" t="t" r="r" b="b"/>
              <a:pathLst>
                <a:path w="297815" h="407035">
                  <a:moveTo>
                    <a:pt x="294873" y="0"/>
                  </a:moveTo>
                  <a:lnTo>
                    <a:pt x="0" y="0"/>
                  </a:lnTo>
                  <a:lnTo>
                    <a:pt x="0" y="406433"/>
                  </a:lnTo>
                  <a:lnTo>
                    <a:pt x="297431" y="403851"/>
                  </a:lnTo>
                  <a:lnTo>
                    <a:pt x="297431" y="357547"/>
                  </a:lnTo>
                  <a:lnTo>
                    <a:pt x="53848" y="357547"/>
                  </a:lnTo>
                  <a:lnTo>
                    <a:pt x="53848" y="221216"/>
                  </a:lnTo>
                  <a:lnTo>
                    <a:pt x="274357" y="221216"/>
                  </a:lnTo>
                  <a:lnTo>
                    <a:pt x="274357" y="172330"/>
                  </a:lnTo>
                  <a:lnTo>
                    <a:pt x="53848" y="172330"/>
                  </a:lnTo>
                  <a:lnTo>
                    <a:pt x="53848" y="48861"/>
                  </a:lnTo>
                  <a:lnTo>
                    <a:pt x="294873" y="48861"/>
                  </a:lnTo>
                  <a:lnTo>
                    <a:pt x="294873" y="0"/>
                  </a:lnTo>
                  <a:close/>
                </a:path>
              </a:pathLst>
            </a:custGeom>
            <a:solidFill>
              <a:srgbClr val="BE00BE"/>
            </a:solidFill>
          </p:spPr>
          <p:txBody>
            <a:bodyPr wrap="square" lIns="0" tIns="0" rIns="0" bIns="0" rtlCol="0"/>
            <a:lstStyle/>
            <a:p>
              <a:endParaRPr/>
            </a:p>
          </p:txBody>
        </p:sp>
        <p:sp>
          <p:nvSpPr>
            <p:cNvPr id="36" name="object 36"/>
            <p:cNvSpPr/>
            <p:nvPr/>
          </p:nvSpPr>
          <p:spPr>
            <a:xfrm>
              <a:off x="7216434" y="3963829"/>
              <a:ext cx="297815" cy="407034"/>
            </a:xfrm>
            <a:custGeom>
              <a:avLst/>
              <a:gdLst/>
              <a:ahLst/>
              <a:cxnLst/>
              <a:rect l="l" t="t" r="r" b="b"/>
              <a:pathLst>
                <a:path w="297815" h="407035">
                  <a:moveTo>
                    <a:pt x="297431" y="403851"/>
                  </a:moveTo>
                  <a:lnTo>
                    <a:pt x="0" y="406433"/>
                  </a:lnTo>
                  <a:lnTo>
                    <a:pt x="0" y="0"/>
                  </a:lnTo>
                  <a:lnTo>
                    <a:pt x="294873" y="0"/>
                  </a:lnTo>
                  <a:lnTo>
                    <a:pt x="294873" y="48861"/>
                  </a:lnTo>
                  <a:lnTo>
                    <a:pt x="53848" y="48861"/>
                  </a:lnTo>
                  <a:lnTo>
                    <a:pt x="53848" y="172330"/>
                  </a:lnTo>
                  <a:lnTo>
                    <a:pt x="274357" y="172330"/>
                  </a:lnTo>
                  <a:lnTo>
                    <a:pt x="274357" y="221216"/>
                  </a:lnTo>
                  <a:lnTo>
                    <a:pt x="53848" y="221216"/>
                  </a:lnTo>
                  <a:lnTo>
                    <a:pt x="53848" y="357547"/>
                  </a:lnTo>
                  <a:lnTo>
                    <a:pt x="297431" y="357547"/>
                  </a:lnTo>
                  <a:lnTo>
                    <a:pt x="297431" y="406433"/>
                  </a:lnTo>
                </a:path>
              </a:pathLst>
            </a:custGeom>
            <a:ln w="12866">
              <a:solidFill>
                <a:srgbClr val="BE00BE"/>
              </a:solidFill>
            </a:ln>
          </p:spPr>
          <p:txBody>
            <a:bodyPr wrap="square" lIns="0" tIns="0" rIns="0" bIns="0" rtlCol="0"/>
            <a:lstStyle/>
            <a:p>
              <a:endParaRPr/>
            </a:p>
          </p:txBody>
        </p:sp>
      </p:grpSp>
      <p:grpSp>
        <p:nvGrpSpPr>
          <p:cNvPr id="37" name="object 37"/>
          <p:cNvGrpSpPr/>
          <p:nvPr/>
        </p:nvGrpSpPr>
        <p:grpSpPr>
          <a:xfrm>
            <a:off x="6286908" y="3957396"/>
            <a:ext cx="310515" cy="419734"/>
            <a:chOff x="6286908" y="3957396"/>
            <a:chExt cx="310515" cy="419734"/>
          </a:xfrm>
        </p:grpSpPr>
        <p:sp>
          <p:nvSpPr>
            <p:cNvPr id="38" name="object 38"/>
            <p:cNvSpPr/>
            <p:nvPr/>
          </p:nvSpPr>
          <p:spPr>
            <a:xfrm>
              <a:off x="6293341" y="3963829"/>
              <a:ext cx="297815" cy="407034"/>
            </a:xfrm>
            <a:custGeom>
              <a:avLst/>
              <a:gdLst/>
              <a:ahLst/>
              <a:cxnLst/>
              <a:rect l="l" t="t" r="r" b="b"/>
              <a:pathLst>
                <a:path w="297815" h="407035">
                  <a:moveTo>
                    <a:pt x="294873" y="0"/>
                  </a:moveTo>
                  <a:lnTo>
                    <a:pt x="0" y="0"/>
                  </a:lnTo>
                  <a:lnTo>
                    <a:pt x="0" y="406433"/>
                  </a:lnTo>
                  <a:lnTo>
                    <a:pt x="297431" y="403851"/>
                  </a:lnTo>
                  <a:lnTo>
                    <a:pt x="297431" y="357547"/>
                  </a:lnTo>
                  <a:lnTo>
                    <a:pt x="53848" y="357547"/>
                  </a:lnTo>
                  <a:lnTo>
                    <a:pt x="53848" y="221216"/>
                  </a:lnTo>
                  <a:lnTo>
                    <a:pt x="274357" y="221216"/>
                  </a:lnTo>
                  <a:lnTo>
                    <a:pt x="274357" y="172330"/>
                  </a:lnTo>
                  <a:lnTo>
                    <a:pt x="53848" y="172330"/>
                  </a:lnTo>
                  <a:lnTo>
                    <a:pt x="53848" y="48861"/>
                  </a:lnTo>
                  <a:lnTo>
                    <a:pt x="294873" y="48861"/>
                  </a:lnTo>
                  <a:lnTo>
                    <a:pt x="294873" y="0"/>
                  </a:lnTo>
                  <a:close/>
                </a:path>
              </a:pathLst>
            </a:custGeom>
            <a:solidFill>
              <a:srgbClr val="BE00BE"/>
            </a:solidFill>
          </p:spPr>
          <p:txBody>
            <a:bodyPr wrap="square" lIns="0" tIns="0" rIns="0" bIns="0" rtlCol="0"/>
            <a:lstStyle/>
            <a:p>
              <a:endParaRPr/>
            </a:p>
          </p:txBody>
        </p:sp>
        <p:sp>
          <p:nvSpPr>
            <p:cNvPr id="39" name="object 39"/>
            <p:cNvSpPr/>
            <p:nvPr/>
          </p:nvSpPr>
          <p:spPr>
            <a:xfrm>
              <a:off x="6293341" y="3963829"/>
              <a:ext cx="297815" cy="407034"/>
            </a:xfrm>
            <a:custGeom>
              <a:avLst/>
              <a:gdLst/>
              <a:ahLst/>
              <a:cxnLst/>
              <a:rect l="l" t="t" r="r" b="b"/>
              <a:pathLst>
                <a:path w="297815" h="407035">
                  <a:moveTo>
                    <a:pt x="297431" y="403851"/>
                  </a:moveTo>
                  <a:lnTo>
                    <a:pt x="0" y="406433"/>
                  </a:lnTo>
                  <a:lnTo>
                    <a:pt x="0" y="0"/>
                  </a:lnTo>
                  <a:lnTo>
                    <a:pt x="294873" y="0"/>
                  </a:lnTo>
                  <a:lnTo>
                    <a:pt x="294873" y="48861"/>
                  </a:lnTo>
                  <a:lnTo>
                    <a:pt x="53848" y="48861"/>
                  </a:lnTo>
                  <a:lnTo>
                    <a:pt x="53848" y="172330"/>
                  </a:lnTo>
                  <a:lnTo>
                    <a:pt x="274357" y="172330"/>
                  </a:lnTo>
                  <a:lnTo>
                    <a:pt x="274357" y="221216"/>
                  </a:lnTo>
                  <a:lnTo>
                    <a:pt x="53848" y="221216"/>
                  </a:lnTo>
                  <a:lnTo>
                    <a:pt x="53848" y="357547"/>
                  </a:lnTo>
                  <a:lnTo>
                    <a:pt x="297431" y="357547"/>
                  </a:lnTo>
                  <a:lnTo>
                    <a:pt x="297431" y="406433"/>
                  </a:lnTo>
                </a:path>
              </a:pathLst>
            </a:custGeom>
            <a:ln w="12866">
              <a:solidFill>
                <a:srgbClr val="BE00BE"/>
              </a:solidFill>
            </a:ln>
          </p:spPr>
          <p:txBody>
            <a:bodyPr wrap="square" lIns="0" tIns="0" rIns="0" bIns="0" rtlCol="0"/>
            <a:lstStyle/>
            <a:p>
              <a:endParaRPr/>
            </a:p>
          </p:txBody>
        </p:sp>
      </p:grpSp>
      <p:grpSp>
        <p:nvGrpSpPr>
          <p:cNvPr id="40" name="object 40"/>
          <p:cNvGrpSpPr/>
          <p:nvPr/>
        </p:nvGrpSpPr>
        <p:grpSpPr>
          <a:xfrm>
            <a:off x="5843306" y="3954814"/>
            <a:ext cx="336550" cy="422275"/>
            <a:chOff x="5843306" y="3954814"/>
            <a:chExt cx="336550" cy="422275"/>
          </a:xfrm>
        </p:grpSpPr>
        <p:sp>
          <p:nvSpPr>
            <p:cNvPr id="41" name="object 41"/>
            <p:cNvSpPr/>
            <p:nvPr/>
          </p:nvSpPr>
          <p:spPr>
            <a:xfrm>
              <a:off x="5849739" y="3961247"/>
              <a:ext cx="323215" cy="409575"/>
            </a:xfrm>
            <a:custGeom>
              <a:avLst/>
              <a:gdLst/>
              <a:ahLst/>
              <a:cxnLst/>
              <a:rect l="l" t="t" r="r" b="b"/>
              <a:pathLst>
                <a:path w="323214" h="409575">
                  <a:moveTo>
                    <a:pt x="66664" y="2582"/>
                  </a:moveTo>
                  <a:lnTo>
                    <a:pt x="0" y="2582"/>
                  </a:lnTo>
                  <a:lnTo>
                    <a:pt x="0" y="409016"/>
                  </a:lnTo>
                  <a:lnTo>
                    <a:pt x="53848" y="409016"/>
                  </a:lnTo>
                  <a:lnTo>
                    <a:pt x="53848" y="79747"/>
                  </a:lnTo>
                  <a:lnTo>
                    <a:pt x="114508" y="79747"/>
                  </a:lnTo>
                  <a:lnTo>
                    <a:pt x="66664" y="2582"/>
                  </a:lnTo>
                  <a:close/>
                </a:path>
                <a:path w="323214" h="409575">
                  <a:moveTo>
                    <a:pt x="114508" y="79747"/>
                  </a:moveTo>
                  <a:lnTo>
                    <a:pt x="53848" y="79747"/>
                  </a:lnTo>
                  <a:lnTo>
                    <a:pt x="261541" y="409016"/>
                  </a:lnTo>
                  <a:lnTo>
                    <a:pt x="323063" y="409016"/>
                  </a:lnTo>
                  <a:lnTo>
                    <a:pt x="323063" y="329268"/>
                  </a:lnTo>
                  <a:lnTo>
                    <a:pt x="269215" y="329268"/>
                  </a:lnTo>
                  <a:lnTo>
                    <a:pt x="114508" y="79747"/>
                  </a:lnTo>
                  <a:close/>
                </a:path>
                <a:path w="323214" h="409575">
                  <a:moveTo>
                    <a:pt x="269215" y="0"/>
                  </a:moveTo>
                  <a:lnTo>
                    <a:pt x="269215" y="329268"/>
                  </a:lnTo>
                  <a:lnTo>
                    <a:pt x="323063" y="329268"/>
                  </a:lnTo>
                  <a:lnTo>
                    <a:pt x="323063" y="2582"/>
                  </a:lnTo>
                  <a:lnTo>
                    <a:pt x="269215" y="0"/>
                  </a:lnTo>
                  <a:close/>
                </a:path>
              </a:pathLst>
            </a:custGeom>
            <a:solidFill>
              <a:srgbClr val="BE00BE"/>
            </a:solidFill>
          </p:spPr>
          <p:txBody>
            <a:bodyPr wrap="square" lIns="0" tIns="0" rIns="0" bIns="0" rtlCol="0"/>
            <a:lstStyle/>
            <a:p>
              <a:endParaRPr/>
            </a:p>
          </p:txBody>
        </p:sp>
        <p:sp>
          <p:nvSpPr>
            <p:cNvPr id="42" name="object 42"/>
            <p:cNvSpPr/>
            <p:nvPr/>
          </p:nvSpPr>
          <p:spPr>
            <a:xfrm>
              <a:off x="5849739" y="3961247"/>
              <a:ext cx="323215" cy="409575"/>
            </a:xfrm>
            <a:custGeom>
              <a:avLst/>
              <a:gdLst/>
              <a:ahLst/>
              <a:cxnLst/>
              <a:rect l="l" t="t" r="r" b="b"/>
              <a:pathLst>
                <a:path w="323214" h="409575">
                  <a:moveTo>
                    <a:pt x="269215" y="0"/>
                  </a:moveTo>
                  <a:lnTo>
                    <a:pt x="323063" y="2582"/>
                  </a:lnTo>
                  <a:lnTo>
                    <a:pt x="323063" y="409016"/>
                  </a:lnTo>
                  <a:lnTo>
                    <a:pt x="261541" y="409016"/>
                  </a:lnTo>
                  <a:lnTo>
                    <a:pt x="53848" y="79747"/>
                  </a:lnTo>
                  <a:lnTo>
                    <a:pt x="53848" y="409015"/>
                  </a:lnTo>
                  <a:lnTo>
                    <a:pt x="0" y="409015"/>
                  </a:lnTo>
                  <a:lnTo>
                    <a:pt x="0" y="2582"/>
                  </a:lnTo>
                  <a:lnTo>
                    <a:pt x="66664" y="2582"/>
                  </a:lnTo>
                  <a:lnTo>
                    <a:pt x="269215" y="329268"/>
                  </a:lnTo>
                  <a:lnTo>
                    <a:pt x="269215" y="2582"/>
                  </a:lnTo>
                </a:path>
              </a:pathLst>
            </a:custGeom>
            <a:ln w="12866">
              <a:solidFill>
                <a:srgbClr val="BE00BE"/>
              </a:solidFill>
            </a:ln>
          </p:spPr>
          <p:txBody>
            <a:bodyPr wrap="square" lIns="0" tIns="0" rIns="0" bIns="0" rtlCol="0"/>
            <a:lstStyle/>
            <a:p>
              <a:endParaRPr/>
            </a:p>
          </p:txBody>
        </p:sp>
      </p:grpSp>
      <p:grpSp>
        <p:nvGrpSpPr>
          <p:cNvPr id="43" name="object 43"/>
          <p:cNvGrpSpPr/>
          <p:nvPr/>
        </p:nvGrpSpPr>
        <p:grpSpPr>
          <a:xfrm>
            <a:off x="5381746" y="3947093"/>
            <a:ext cx="408305" cy="440055"/>
            <a:chOff x="5381746" y="3947093"/>
            <a:chExt cx="408305" cy="440055"/>
          </a:xfrm>
        </p:grpSpPr>
        <p:sp>
          <p:nvSpPr>
            <p:cNvPr id="44" name="object 44"/>
            <p:cNvSpPr/>
            <p:nvPr/>
          </p:nvSpPr>
          <p:spPr>
            <a:xfrm>
              <a:off x="5388179" y="3953525"/>
              <a:ext cx="394970" cy="427355"/>
            </a:xfrm>
            <a:custGeom>
              <a:avLst/>
              <a:gdLst/>
              <a:ahLst/>
              <a:cxnLst/>
              <a:rect l="l" t="t" r="r" b="b"/>
              <a:pathLst>
                <a:path w="394970" h="427354">
                  <a:moveTo>
                    <a:pt x="197434" y="0"/>
                  </a:moveTo>
                  <a:lnTo>
                    <a:pt x="153844" y="2582"/>
                  </a:lnTo>
                  <a:lnTo>
                    <a:pt x="87180" y="28304"/>
                  </a:lnTo>
                  <a:lnTo>
                    <a:pt x="41032" y="72025"/>
                  </a:lnTo>
                  <a:lnTo>
                    <a:pt x="12816" y="128634"/>
                  </a:lnTo>
                  <a:lnTo>
                    <a:pt x="0" y="185216"/>
                  </a:lnTo>
                  <a:lnTo>
                    <a:pt x="0" y="239242"/>
                  </a:lnTo>
                  <a:lnTo>
                    <a:pt x="12816" y="298407"/>
                  </a:lnTo>
                  <a:lnTo>
                    <a:pt x="41032" y="352433"/>
                  </a:lnTo>
                  <a:lnTo>
                    <a:pt x="87180" y="396155"/>
                  </a:lnTo>
                  <a:lnTo>
                    <a:pt x="153844" y="421876"/>
                  </a:lnTo>
                  <a:lnTo>
                    <a:pt x="194876" y="424459"/>
                  </a:lnTo>
                  <a:lnTo>
                    <a:pt x="197434" y="427016"/>
                  </a:lnTo>
                  <a:lnTo>
                    <a:pt x="238467" y="421876"/>
                  </a:lnTo>
                  <a:lnTo>
                    <a:pt x="305131" y="396155"/>
                  </a:lnTo>
                  <a:lnTo>
                    <a:pt x="351279" y="352433"/>
                  </a:lnTo>
                  <a:lnTo>
                    <a:pt x="379495" y="298407"/>
                  </a:lnTo>
                  <a:lnTo>
                    <a:pt x="392311" y="239242"/>
                  </a:lnTo>
                  <a:lnTo>
                    <a:pt x="394895" y="213520"/>
                  </a:lnTo>
                  <a:lnTo>
                    <a:pt x="392311" y="185216"/>
                  </a:lnTo>
                  <a:lnTo>
                    <a:pt x="379495" y="128634"/>
                  </a:lnTo>
                  <a:lnTo>
                    <a:pt x="351279" y="72025"/>
                  </a:lnTo>
                  <a:lnTo>
                    <a:pt x="305131" y="28304"/>
                  </a:lnTo>
                  <a:lnTo>
                    <a:pt x="238467" y="2582"/>
                  </a:lnTo>
                  <a:lnTo>
                    <a:pt x="197434" y="0"/>
                  </a:lnTo>
                  <a:close/>
                </a:path>
              </a:pathLst>
            </a:custGeom>
            <a:solidFill>
              <a:srgbClr val="BE00BE"/>
            </a:solidFill>
          </p:spPr>
          <p:txBody>
            <a:bodyPr wrap="square" lIns="0" tIns="0" rIns="0" bIns="0" rtlCol="0"/>
            <a:lstStyle/>
            <a:p>
              <a:endParaRPr/>
            </a:p>
          </p:txBody>
        </p:sp>
        <p:sp>
          <p:nvSpPr>
            <p:cNvPr id="45" name="object 45"/>
            <p:cNvSpPr/>
            <p:nvPr/>
          </p:nvSpPr>
          <p:spPr>
            <a:xfrm>
              <a:off x="5388179" y="3953525"/>
              <a:ext cx="394970" cy="427355"/>
            </a:xfrm>
            <a:custGeom>
              <a:avLst/>
              <a:gdLst/>
              <a:ahLst/>
              <a:cxnLst/>
              <a:rect l="l" t="t" r="r" b="b"/>
              <a:pathLst>
                <a:path w="394970" h="427354">
                  <a:moveTo>
                    <a:pt x="194876" y="424459"/>
                  </a:moveTo>
                  <a:lnTo>
                    <a:pt x="153844" y="421876"/>
                  </a:lnTo>
                  <a:lnTo>
                    <a:pt x="87180" y="396155"/>
                  </a:lnTo>
                  <a:lnTo>
                    <a:pt x="41032" y="352433"/>
                  </a:lnTo>
                  <a:lnTo>
                    <a:pt x="12816" y="298407"/>
                  </a:lnTo>
                  <a:lnTo>
                    <a:pt x="0" y="239242"/>
                  </a:lnTo>
                  <a:lnTo>
                    <a:pt x="0" y="185216"/>
                  </a:lnTo>
                  <a:lnTo>
                    <a:pt x="5141" y="156912"/>
                  </a:lnTo>
                  <a:lnTo>
                    <a:pt x="25632" y="100329"/>
                  </a:lnTo>
                  <a:lnTo>
                    <a:pt x="61548" y="48886"/>
                  </a:lnTo>
                  <a:lnTo>
                    <a:pt x="117954" y="12860"/>
                  </a:lnTo>
                  <a:lnTo>
                    <a:pt x="197434" y="0"/>
                  </a:lnTo>
                  <a:lnTo>
                    <a:pt x="238467" y="2582"/>
                  </a:lnTo>
                  <a:lnTo>
                    <a:pt x="305131" y="28304"/>
                  </a:lnTo>
                  <a:lnTo>
                    <a:pt x="351279" y="72025"/>
                  </a:lnTo>
                  <a:lnTo>
                    <a:pt x="379495" y="128634"/>
                  </a:lnTo>
                  <a:lnTo>
                    <a:pt x="392311" y="185216"/>
                  </a:lnTo>
                  <a:lnTo>
                    <a:pt x="394895" y="213520"/>
                  </a:lnTo>
                  <a:lnTo>
                    <a:pt x="392311" y="239242"/>
                  </a:lnTo>
                  <a:lnTo>
                    <a:pt x="379495" y="298407"/>
                  </a:lnTo>
                  <a:lnTo>
                    <a:pt x="351279" y="352433"/>
                  </a:lnTo>
                  <a:lnTo>
                    <a:pt x="305131" y="396155"/>
                  </a:lnTo>
                  <a:lnTo>
                    <a:pt x="238467" y="421876"/>
                  </a:lnTo>
                  <a:lnTo>
                    <a:pt x="197434" y="427016"/>
                  </a:lnTo>
                </a:path>
              </a:pathLst>
            </a:custGeom>
            <a:ln w="12865">
              <a:solidFill>
                <a:srgbClr val="BE00BE"/>
              </a:solidFill>
            </a:ln>
          </p:spPr>
          <p:txBody>
            <a:bodyPr wrap="square" lIns="0" tIns="0" rIns="0" bIns="0" rtlCol="0"/>
            <a:lstStyle/>
            <a:p>
              <a:endParaRPr/>
            </a:p>
          </p:txBody>
        </p:sp>
        <p:sp>
          <p:nvSpPr>
            <p:cNvPr id="46" name="object 46"/>
            <p:cNvSpPr/>
            <p:nvPr/>
          </p:nvSpPr>
          <p:spPr>
            <a:xfrm>
              <a:off x="5444585" y="3999830"/>
              <a:ext cx="282575" cy="332105"/>
            </a:xfrm>
            <a:custGeom>
              <a:avLst/>
              <a:gdLst/>
              <a:ahLst/>
              <a:cxnLst/>
              <a:rect l="l" t="t" r="r" b="b"/>
              <a:pathLst>
                <a:path w="282575" h="332104">
                  <a:moveTo>
                    <a:pt x="138470" y="0"/>
                  </a:moveTo>
                  <a:lnTo>
                    <a:pt x="92322" y="10304"/>
                  </a:lnTo>
                  <a:lnTo>
                    <a:pt x="53848" y="30860"/>
                  </a:lnTo>
                  <a:lnTo>
                    <a:pt x="23074" y="66886"/>
                  </a:lnTo>
                  <a:lnTo>
                    <a:pt x="5141" y="113190"/>
                  </a:lnTo>
                  <a:lnTo>
                    <a:pt x="0" y="138912"/>
                  </a:lnTo>
                  <a:lnTo>
                    <a:pt x="0" y="195520"/>
                  </a:lnTo>
                  <a:lnTo>
                    <a:pt x="12816" y="244381"/>
                  </a:lnTo>
                  <a:lnTo>
                    <a:pt x="35915" y="285546"/>
                  </a:lnTo>
                  <a:lnTo>
                    <a:pt x="71806" y="313850"/>
                  </a:lnTo>
                  <a:lnTo>
                    <a:pt x="115396" y="329268"/>
                  </a:lnTo>
                  <a:lnTo>
                    <a:pt x="141028" y="331850"/>
                  </a:lnTo>
                  <a:lnTo>
                    <a:pt x="166686" y="329268"/>
                  </a:lnTo>
                  <a:lnTo>
                    <a:pt x="210276" y="313850"/>
                  </a:lnTo>
                  <a:lnTo>
                    <a:pt x="243608" y="285546"/>
                  </a:lnTo>
                  <a:lnTo>
                    <a:pt x="266683" y="244381"/>
                  </a:lnTo>
                  <a:lnTo>
                    <a:pt x="279499" y="195520"/>
                  </a:lnTo>
                  <a:lnTo>
                    <a:pt x="282057" y="167216"/>
                  </a:lnTo>
                  <a:lnTo>
                    <a:pt x="279499" y="138912"/>
                  </a:lnTo>
                  <a:lnTo>
                    <a:pt x="266682" y="87469"/>
                  </a:lnTo>
                  <a:lnTo>
                    <a:pt x="243608" y="48886"/>
                  </a:lnTo>
                  <a:lnTo>
                    <a:pt x="210276" y="18000"/>
                  </a:lnTo>
                  <a:lnTo>
                    <a:pt x="166686" y="2582"/>
                  </a:lnTo>
                  <a:lnTo>
                    <a:pt x="138470" y="0"/>
                  </a:lnTo>
                  <a:close/>
                </a:path>
              </a:pathLst>
            </a:custGeom>
            <a:solidFill>
              <a:srgbClr val="FFFFFF"/>
            </a:solidFill>
          </p:spPr>
          <p:txBody>
            <a:bodyPr wrap="square" lIns="0" tIns="0" rIns="0" bIns="0" rtlCol="0"/>
            <a:lstStyle/>
            <a:p>
              <a:endParaRPr/>
            </a:p>
          </p:txBody>
        </p:sp>
        <p:sp>
          <p:nvSpPr>
            <p:cNvPr id="47" name="object 47"/>
            <p:cNvSpPr/>
            <p:nvPr/>
          </p:nvSpPr>
          <p:spPr>
            <a:xfrm>
              <a:off x="5444585" y="3999830"/>
              <a:ext cx="282575" cy="332105"/>
            </a:xfrm>
            <a:custGeom>
              <a:avLst/>
              <a:gdLst/>
              <a:ahLst/>
              <a:cxnLst/>
              <a:rect l="l" t="t" r="r" b="b"/>
              <a:pathLst>
                <a:path w="282575" h="332104">
                  <a:moveTo>
                    <a:pt x="138470" y="0"/>
                  </a:moveTo>
                  <a:lnTo>
                    <a:pt x="92322" y="10304"/>
                  </a:lnTo>
                  <a:lnTo>
                    <a:pt x="53848" y="30860"/>
                  </a:lnTo>
                  <a:lnTo>
                    <a:pt x="23074" y="66886"/>
                  </a:lnTo>
                  <a:lnTo>
                    <a:pt x="5141" y="113190"/>
                  </a:lnTo>
                  <a:lnTo>
                    <a:pt x="0" y="138912"/>
                  </a:lnTo>
                  <a:lnTo>
                    <a:pt x="0" y="167216"/>
                  </a:lnTo>
                  <a:lnTo>
                    <a:pt x="0" y="195520"/>
                  </a:lnTo>
                  <a:lnTo>
                    <a:pt x="12816" y="244381"/>
                  </a:lnTo>
                  <a:lnTo>
                    <a:pt x="35915" y="285546"/>
                  </a:lnTo>
                  <a:lnTo>
                    <a:pt x="71806" y="313850"/>
                  </a:lnTo>
                  <a:lnTo>
                    <a:pt x="115396" y="329268"/>
                  </a:lnTo>
                  <a:lnTo>
                    <a:pt x="141028" y="331850"/>
                  </a:lnTo>
                  <a:lnTo>
                    <a:pt x="166686" y="329268"/>
                  </a:lnTo>
                  <a:lnTo>
                    <a:pt x="210276" y="313850"/>
                  </a:lnTo>
                  <a:lnTo>
                    <a:pt x="243608" y="285546"/>
                  </a:lnTo>
                  <a:lnTo>
                    <a:pt x="266683" y="244381"/>
                  </a:lnTo>
                  <a:lnTo>
                    <a:pt x="279499" y="195520"/>
                  </a:lnTo>
                  <a:lnTo>
                    <a:pt x="282057" y="167216"/>
                  </a:lnTo>
                  <a:lnTo>
                    <a:pt x="279499" y="138912"/>
                  </a:lnTo>
                  <a:lnTo>
                    <a:pt x="266682" y="87469"/>
                  </a:lnTo>
                  <a:lnTo>
                    <a:pt x="243608" y="48886"/>
                  </a:lnTo>
                  <a:lnTo>
                    <a:pt x="210276" y="18000"/>
                  </a:lnTo>
                  <a:lnTo>
                    <a:pt x="166686" y="2582"/>
                  </a:lnTo>
                  <a:lnTo>
                    <a:pt x="141028" y="0"/>
                  </a:lnTo>
                </a:path>
              </a:pathLst>
            </a:custGeom>
            <a:ln w="12865">
              <a:solidFill>
                <a:srgbClr val="BE00BE"/>
              </a:solidFill>
            </a:ln>
          </p:spPr>
          <p:txBody>
            <a:bodyPr wrap="square" lIns="0" tIns="0" rIns="0" bIns="0" rtlCol="0"/>
            <a:lstStyle/>
            <a:p>
              <a:endParaRPr/>
            </a:p>
          </p:txBody>
        </p:sp>
      </p:grpSp>
      <p:sp>
        <p:nvSpPr>
          <p:cNvPr id="48" name="object 48"/>
          <p:cNvSpPr/>
          <p:nvPr/>
        </p:nvSpPr>
        <p:spPr>
          <a:xfrm>
            <a:off x="1172944" y="3154499"/>
            <a:ext cx="2472771" cy="2781300"/>
          </a:xfrm>
          <a:prstGeom prst="rect">
            <a:avLst/>
          </a:prstGeom>
          <a:blipFill>
            <a:blip r:embed="rId11" cstate="print"/>
            <a:stretch>
              <a:fillRect/>
            </a:stretch>
          </a:blipFill>
        </p:spPr>
        <p:txBody>
          <a:bodyPr wrap="square" lIns="0" tIns="0" rIns="0" bIns="0" rtlCol="0"/>
          <a:lstStyle/>
          <a:p>
            <a:endParaRPr/>
          </a:p>
        </p:txBody>
      </p:sp>
      <p:sp>
        <p:nvSpPr>
          <p:cNvPr id="49" name="object 49"/>
          <p:cNvSpPr txBox="1"/>
          <p:nvPr/>
        </p:nvSpPr>
        <p:spPr>
          <a:xfrm>
            <a:off x="840739" y="327405"/>
            <a:ext cx="6468110" cy="574040"/>
          </a:xfrm>
          <a:prstGeom prst="rect">
            <a:avLst/>
          </a:prstGeom>
        </p:spPr>
        <p:txBody>
          <a:bodyPr vert="horz" wrap="square" lIns="0" tIns="12700" rIns="0" bIns="0" rtlCol="0">
            <a:spAutoFit/>
          </a:bodyPr>
          <a:lstStyle/>
          <a:p>
            <a:pPr marL="12700">
              <a:lnSpc>
                <a:spcPct val="100000"/>
              </a:lnSpc>
              <a:spcBef>
                <a:spcPts val="100"/>
              </a:spcBef>
            </a:pPr>
            <a:r>
              <a:rPr sz="3600" spc="-360" dirty="0">
                <a:solidFill>
                  <a:srgbClr val="115863"/>
                </a:solidFill>
                <a:latin typeface="Times New Roman"/>
                <a:cs typeface="Times New Roman"/>
              </a:rPr>
              <a:t>Classifications </a:t>
            </a:r>
            <a:r>
              <a:rPr sz="3600" spc="-450" dirty="0">
                <a:solidFill>
                  <a:srgbClr val="115863"/>
                </a:solidFill>
                <a:latin typeface="Times New Roman"/>
                <a:cs typeface="Times New Roman"/>
              </a:rPr>
              <a:t>of </a:t>
            </a:r>
            <a:r>
              <a:rPr sz="3600" spc="-415" dirty="0">
                <a:solidFill>
                  <a:srgbClr val="115863"/>
                </a:solidFill>
                <a:latin typeface="Times New Roman"/>
                <a:cs typeface="Times New Roman"/>
              </a:rPr>
              <a:t>Consumer</a:t>
            </a:r>
            <a:r>
              <a:rPr sz="3600" spc="-555" dirty="0">
                <a:solidFill>
                  <a:srgbClr val="115863"/>
                </a:solidFill>
                <a:latin typeface="Times New Roman"/>
                <a:cs typeface="Times New Roman"/>
              </a:rPr>
              <a:t> </a:t>
            </a:r>
            <a:r>
              <a:rPr sz="3600" spc="-380" dirty="0">
                <a:solidFill>
                  <a:srgbClr val="115863"/>
                </a:solidFill>
                <a:latin typeface="Times New Roman"/>
                <a:cs typeface="Times New Roman"/>
              </a:rPr>
              <a:t>Products/Services</a:t>
            </a:r>
            <a:endParaRPr sz="3600">
              <a:latin typeface="Times New Roman"/>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533400" y="1828800"/>
            <a:ext cx="6104255" cy="4196662"/>
          </a:xfrm>
          <a:prstGeom prst="rect">
            <a:avLst/>
          </a:prstGeom>
        </p:spPr>
        <p:txBody>
          <a:bodyPr vert="horz" wrap="square" lIns="0" tIns="13335" rIns="0" bIns="0" rtlCol="0">
            <a:spAutoFit/>
          </a:bodyPr>
          <a:lstStyle/>
          <a:p>
            <a:pPr marL="12700" marR="106045">
              <a:lnSpc>
                <a:spcPct val="100000"/>
              </a:lnSpc>
              <a:spcBef>
                <a:spcPts val="105"/>
              </a:spcBef>
            </a:pPr>
            <a:r>
              <a:rPr sz="3200" b="1" spc="-150" dirty="0">
                <a:latin typeface="Arial"/>
                <a:cs typeface="Arial"/>
              </a:rPr>
              <a:t>Shopping goods - </a:t>
            </a:r>
            <a:r>
              <a:rPr sz="3200" spc="-150" dirty="0">
                <a:latin typeface="Georgia"/>
                <a:cs typeface="Georgia"/>
              </a:rPr>
              <a:t>Products that usually require a great  deal of time and effort for the purchase decision.</a:t>
            </a:r>
            <a:endParaRPr sz="3200" spc="-150">
              <a:latin typeface="Georgia"/>
              <a:cs typeface="Georgia"/>
            </a:endParaRPr>
          </a:p>
          <a:p>
            <a:pPr marL="12700" marR="5080">
              <a:lnSpc>
                <a:spcPct val="100000"/>
              </a:lnSpc>
            </a:pPr>
            <a:r>
              <a:rPr sz="3200" spc="-150" dirty="0">
                <a:latin typeface="Georgia"/>
                <a:cs typeface="Georgia"/>
              </a:rPr>
              <a:t>Consumers search and compare similar products prior to  purchase.</a:t>
            </a:r>
            <a:endParaRPr sz="3200" spc="-150">
              <a:latin typeface="Georgia"/>
              <a:cs typeface="Georgia"/>
            </a:endParaRPr>
          </a:p>
          <a:p>
            <a:pPr marL="12700" marR="469265">
              <a:lnSpc>
                <a:spcPct val="100000"/>
              </a:lnSpc>
              <a:spcBef>
                <a:spcPts val="1920"/>
              </a:spcBef>
            </a:pPr>
            <a:r>
              <a:rPr sz="3200" spc="-150" dirty="0">
                <a:latin typeface="Georgia"/>
                <a:cs typeface="Georgia"/>
              </a:rPr>
              <a:t>Clothing items and hardware or appliances are often  considered shopping goods</a:t>
            </a:r>
            <a:r>
              <a:rPr sz="3200" b="1" spc="-150" dirty="0">
                <a:latin typeface="Arial"/>
                <a:cs typeface="Arial"/>
              </a:rPr>
              <a:t>.</a:t>
            </a:r>
            <a:endParaRPr sz="3200" spc="-150">
              <a:latin typeface="Arial"/>
              <a:cs typeface="Arial"/>
            </a:endParaRPr>
          </a:p>
        </p:txBody>
      </p:sp>
      <p:sp>
        <p:nvSpPr>
          <p:cNvPr id="9" name="object 9"/>
          <p:cNvSpPr/>
          <p:nvPr/>
        </p:nvSpPr>
        <p:spPr>
          <a:xfrm>
            <a:off x="6814515" y="1578441"/>
            <a:ext cx="2016212" cy="2115993"/>
          </a:xfrm>
          <a:prstGeom prst="rect">
            <a:avLst/>
          </a:prstGeom>
          <a:blipFill>
            <a:blip r:embed="rId7"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834339" y="643254"/>
            <a:ext cx="6459220" cy="574040"/>
          </a:xfrm>
          <a:prstGeom prst="rect">
            <a:avLst/>
          </a:prstGeom>
        </p:spPr>
        <p:txBody>
          <a:bodyPr vert="horz" wrap="square" lIns="0" tIns="12700" rIns="0" bIns="0" rtlCol="0">
            <a:spAutoFit/>
          </a:bodyPr>
          <a:lstStyle/>
          <a:p>
            <a:pPr marL="12700">
              <a:lnSpc>
                <a:spcPct val="100000"/>
              </a:lnSpc>
              <a:spcBef>
                <a:spcPts val="100"/>
              </a:spcBef>
            </a:pPr>
            <a:r>
              <a:rPr sz="3600" spc="-365" dirty="0">
                <a:solidFill>
                  <a:srgbClr val="000000"/>
                </a:solidFill>
              </a:rPr>
              <a:t>Classifications </a:t>
            </a:r>
            <a:r>
              <a:rPr sz="3600" spc="-450" dirty="0">
                <a:solidFill>
                  <a:srgbClr val="000000"/>
                </a:solidFill>
              </a:rPr>
              <a:t>of </a:t>
            </a:r>
            <a:r>
              <a:rPr sz="3600" spc="-420" dirty="0">
                <a:solidFill>
                  <a:srgbClr val="000000"/>
                </a:solidFill>
              </a:rPr>
              <a:t>Consumer</a:t>
            </a:r>
            <a:r>
              <a:rPr sz="3600" spc="-455" dirty="0">
                <a:solidFill>
                  <a:srgbClr val="000000"/>
                </a:solidFill>
              </a:rPr>
              <a:t> </a:t>
            </a:r>
            <a:r>
              <a:rPr sz="3600" spc="-385" dirty="0">
                <a:solidFill>
                  <a:srgbClr val="000000"/>
                </a:solidFill>
              </a:rPr>
              <a:t>Products/Services</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596900" y="1180846"/>
            <a:ext cx="2298700" cy="566822"/>
          </a:xfrm>
          <a:prstGeom prst="rect">
            <a:avLst/>
          </a:prstGeom>
        </p:spPr>
        <p:txBody>
          <a:bodyPr vert="horz" wrap="square" lIns="0" tIns="12700" rIns="0" bIns="0" rtlCol="0">
            <a:spAutoFit/>
          </a:bodyPr>
          <a:lstStyle/>
          <a:p>
            <a:pPr marL="12700">
              <a:lnSpc>
                <a:spcPct val="100000"/>
              </a:lnSpc>
              <a:spcBef>
                <a:spcPts val="100"/>
              </a:spcBef>
            </a:pPr>
            <a:r>
              <a:rPr sz="3600" b="1" spc="-300" dirty="0">
                <a:latin typeface="Arial"/>
                <a:cs typeface="Arial"/>
              </a:rPr>
              <a:t>Marketing</a:t>
            </a:r>
            <a:endParaRPr sz="3600" spc="-300">
              <a:latin typeface="Arial"/>
              <a:cs typeface="Arial"/>
            </a:endParaRPr>
          </a:p>
        </p:txBody>
      </p:sp>
      <p:sp>
        <p:nvSpPr>
          <p:cNvPr id="9" name="object 9"/>
          <p:cNvSpPr txBox="1"/>
          <p:nvPr/>
        </p:nvSpPr>
        <p:spPr>
          <a:xfrm>
            <a:off x="840739" y="1891471"/>
            <a:ext cx="7620000" cy="3923510"/>
          </a:xfrm>
          <a:prstGeom prst="rect">
            <a:avLst/>
          </a:prstGeom>
        </p:spPr>
        <p:txBody>
          <a:bodyPr vert="horz" wrap="square" lIns="0" tIns="12065" rIns="0" bIns="0" rtlCol="0">
            <a:spAutoFit/>
          </a:bodyPr>
          <a:lstStyle/>
          <a:p>
            <a:pPr marL="12700" marR="81280">
              <a:lnSpc>
                <a:spcPct val="110000"/>
              </a:lnSpc>
              <a:spcBef>
                <a:spcPts val="95"/>
              </a:spcBef>
            </a:pPr>
            <a:r>
              <a:rPr sz="3200" spc="-150" dirty="0">
                <a:latin typeface="Georgia"/>
                <a:cs typeface="Georgia"/>
              </a:rPr>
              <a:t>Marketing is the process of planning and executing the conception,  pricing, promotion, and distribution of ideas, goods, services to create  exchanges that satisfy individual and organizational goals</a:t>
            </a:r>
            <a:endParaRPr sz="3200" spc="-150">
              <a:latin typeface="Georgia"/>
              <a:cs typeface="Georgia"/>
            </a:endParaRPr>
          </a:p>
          <a:p>
            <a:pPr marL="3742054">
              <a:lnSpc>
                <a:spcPct val="100000"/>
              </a:lnSpc>
              <a:spcBef>
                <a:spcPts val="1730"/>
              </a:spcBef>
            </a:pPr>
            <a:r>
              <a:rPr sz="3000" spc="-150" dirty="0">
                <a:solidFill>
                  <a:srgbClr val="0AD0D9"/>
                </a:solidFill>
                <a:latin typeface="Arial"/>
                <a:cs typeface="Arial"/>
              </a:rPr>
              <a:t> </a:t>
            </a:r>
            <a:r>
              <a:rPr sz="3200" spc="-150" dirty="0">
                <a:latin typeface="Georgia"/>
                <a:cs typeface="Georgia"/>
              </a:rPr>
              <a:t>American Marketing Association</a:t>
            </a:r>
            <a:endParaRPr sz="3200" spc="-150">
              <a:latin typeface="Georgia"/>
              <a:cs typeface="Georgia"/>
            </a:endParaRPr>
          </a:p>
        </p:txBody>
      </p:sp>
      <p:sp>
        <p:nvSpPr>
          <p:cNvPr id="10" name="object 10"/>
          <p:cNvSpPr txBox="1"/>
          <p:nvPr/>
        </p:nvSpPr>
        <p:spPr>
          <a:xfrm>
            <a:off x="8602218" y="6517944"/>
            <a:ext cx="98425" cy="208279"/>
          </a:xfrm>
          <a:prstGeom prst="rect">
            <a:avLst/>
          </a:prstGeom>
        </p:spPr>
        <p:txBody>
          <a:bodyPr vert="horz" wrap="square" lIns="0" tIns="12700" rIns="0" bIns="0" rtlCol="0">
            <a:spAutoFit/>
          </a:bodyPr>
          <a:lstStyle/>
          <a:p>
            <a:pPr marL="12700">
              <a:lnSpc>
                <a:spcPct val="100000"/>
              </a:lnSpc>
              <a:spcBef>
                <a:spcPts val="100"/>
              </a:spcBef>
            </a:pPr>
            <a:r>
              <a:rPr sz="1200" spc="-65" dirty="0">
                <a:solidFill>
                  <a:srgbClr val="045C75"/>
                </a:solidFill>
                <a:latin typeface="Georgia"/>
                <a:cs typeface="Georgia"/>
              </a:rPr>
              <a:t>5</a:t>
            </a:r>
            <a:endParaRPr sz="1200">
              <a:latin typeface="Georgia"/>
              <a:cs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p:cNvGrpSpPr/>
          <p:nvPr/>
        </p:nvGrpSpPr>
        <p:grpSpPr>
          <a:xfrm>
            <a:off x="745374" y="2000922"/>
            <a:ext cx="7656368" cy="1893794"/>
            <a:chOff x="819911" y="2267711"/>
            <a:chExt cx="8422005" cy="2146300"/>
          </a:xfrm>
        </p:grpSpPr>
        <p:sp>
          <p:nvSpPr>
            <p:cNvPr id="4" name="object 4"/>
            <p:cNvSpPr/>
            <p:nvPr/>
          </p:nvSpPr>
          <p:spPr>
            <a:xfrm>
              <a:off x="819911" y="2267711"/>
              <a:ext cx="8422005" cy="2146300"/>
            </a:xfrm>
            <a:custGeom>
              <a:avLst/>
              <a:gdLst/>
              <a:ahLst/>
              <a:cxnLst/>
              <a:rect l="l" t="t" r="r" b="b"/>
              <a:pathLst>
                <a:path w="8422005" h="2146300">
                  <a:moveTo>
                    <a:pt x="8421623" y="0"/>
                  </a:moveTo>
                  <a:lnTo>
                    <a:pt x="0" y="0"/>
                  </a:lnTo>
                  <a:lnTo>
                    <a:pt x="0" y="2145791"/>
                  </a:lnTo>
                  <a:lnTo>
                    <a:pt x="8421623" y="2145791"/>
                  </a:lnTo>
                  <a:lnTo>
                    <a:pt x="8421623" y="2127504"/>
                  </a:lnTo>
                  <a:lnTo>
                    <a:pt x="39624" y="2127504"/>
                  </a:lnTo>
                  <a:lnTo>
                    <a:pt x="18287" y="2106167"/>
                  </a:lnTo>
                  <a:lnTo>
                    <a:pt x="39624" y="2106167"/>
                  </a:lnTo>
                  <a:lnTo>
                    <a:pt x="39624" y="39624"/>
                  </a:lnTo>
                  <a:lnTo>
                    <a:pt x="18287" y="39624"/>
                  </a:lnTo>
                  <a:lnTo>
                    <a:pt x="39624" y="18287"/>
                  </a:lnTo>
                  <a:lnTo>
                    <a:pt x="8421623" y="18287"/>
                  </a:lnTo>
                  <a:lnTo>
                    <a:pt x="8421623" y="0"/>
                  </a:lnTo>
                  <a:close/>
                </a:path>
                <a:path w="8422005" h="2146300">
                  <a:moveTo>
                    <a:pt x="39624" y="2106167"/>
                  </a:moveTo>
                  <a:lnTo>
                    <a:pt x="18287" y="2106167"/>
                  </a:lnTo>
                  <a:lnTo>
                    <a:pt x="39624" y="2127504"/>
                  </a:lnTo>
                  <a:lnTo>
                    <a:pt x="39624" y="2106167"/>
                  </a:lnTo>
                  <a:close/>
                </a:path>
                <a:path w="8422005" h="2146300">
                  <a:moveTo>
                    <a:pt x="8382000" y="2106167"/>
                  </a:moveTo>
                  <a:lnTo>
                    <a:pt x="39624" y="2106167"/>
                  </a:lnTo>
                  <a:lnTo>
                    <a:pt x="39624" y="2127504"/>
                  </a:lnTo>
                  <a:lnTo>
                    <a:pt x="8382000" y="2127504"/>
                  </a:lnTo>
                  <a:lnTo>
                    <a:pt x="8382000" y="2106167"/>
                  </a:lnTo>
                  <a:close/>
                </a:path>
                <a:path w="8422005" h="2146300">
                  <a:moveTo>
                    <a:pt x="8382000" y="18287"/>
                  </a:moveTo>
                  <a:lnTo>
                    <a:pt x="8382000" y="2127504"/>
                  </a:lnTo>
                  <a:lnTo>
                    <a:pt x="8400288" y="2106167"/>
                  </a:lnTo>
                  <a:lnTo>
                    <a:pt x="8421623" y="2106167"/>
                  </a:lnTo>
                  <a:lnTo>
                    <a:pt x="8421623" y="39624"/>
                  </a:lnTo>
                  <a:lnTo>
                    <a:pt x="8400288" y="39624"/>
                  </a:lnTo>
                  <a:lnTo>
                    <a:pt x="8382000" y="18287"/>
                  </a:lnTo>
                  <a:close/>
                </a:path>
                <a:path w="8422005" h="2146300">
                  <a:moveTo>
                    <a:pt x="8421623" y="2106167"/>
                  </a:moveTo>
                  <a:lnTo>
                    <a:pt x="8400288" y="2106167"/>
                  </a:lnTo>
                  <a:lnTo>
                    <a:pt x="8382000" y="2127504"/>
                  </a:lnTo>
                  <a:lnTo>
                    <a:pt x="8421623" y="2127504"/>
                  </a:lnTo>
                  <a:lnTo>
                    <a:pt x="8421623" y="2106167"/>
                  </a:lnTo>
                  <a:close/>
                </a:path>
                <a:path w="8422005" h="2146300">
                  <a:moveTo>
                    <a:pt x="39624" y="18287"/>
                  </a:moveTo>
                  <a:lnTo>
                    <a:pt x="18287" y="39624"/>
                  </a:lnTo>
                  <a:lnTo>
                    <a:pt x="39624" y="39624"/>
                  </a:lnTo>
                  <a:lnTo>
                    <a:pt x="39624" y="18287"/>
                  </a:lnTo>
                  <a:close/>
                </a:path>
                <a:path w="8422005" h="2146300">
                  <a:moveTo>
                    <a:pt x="8382000" y="18287"/>
                  </a:moveTo>
                  <a:lnTo>
                    <a:pt x="39624" y="18287"/>
                  </a:lnTo>
                  <a:lnTo>
                    <a:pt x="39624" y="39624"/>
                  </a:lnTo>
                  <a:lnTo>
                    <a:pt x="8382000" y="39624"/>
                  </a:lnTo>
                  <a:lnTo>
                    <a:pt x="8382000" y="18287"/>
                  </a:lnTo>
                  <a:close/>
                </a:path>
                <a:path w="8422005" h="2146300">
                  <a:moveTo>
                    <a:pt x="8421623" y="18287"/>
                  </a:moveTo>
                  <a:lnTo>
                    <a:pt x="8382000" y="18287"/>
                  </a:lnTo>
                  <a:lnTo>
                    <a:pt x="8400288" y="39624"/>
                  </a:lnTo>
                  <a:lnTo>
                    <a:pt x="8421623" y="39624"/>
                  </a:lnTo>
                  <a:lnTo>
                    <a:pt x="8421623" y="18287"/>
                  </a:lnTo>
                  <a:close/>
                </a:path>
              </a:pathLst>
            </a:custGeom>
            <a:solidFill>
              <a:srgbClr val="FF0000"/>
            </a:solidFill>
          </p:spPr>
          <p:txBody>
            <a:bodyPr wrap="square" lIns="0" tIns="0" rIns="0" bIns="0" rtlCol="0"/>
            <a:lstStyle/>
            <a:p>
              <a:endParaRPr/>
            </a:p>
          </p:txBody>
        </p:sp>
        <p:sp>
          <p:nvSpPr>
            <p:cNvPr id="5" name="object 5"/>
            <p:cNvSpPr/>
            <p:nvPr/>
          </p:nvSpPr>
          <p:spPr>
            <a:xfrm>
              <a:off x="963167" y="2458211"/>
              <a:ext cx="177165" cy="1432560"/>
            </a:xfrm>
            <a:custGeom>
              <a:avLst/>
              <a:gdLst/>
              <a:ahLst/>
              <a:cxnLst/>
              <a:rect l="l" t="t" r="r" b="b"/>
              <a:pathLst>
                <a:path w="177165" h="1432560">
                  <a:moveTo>
                    <a:pt x="6094" y="0"/>
                  </a:moveTo>
                  <a:lnTo>
                    <a:pt x="176782" y="0"/>
                  </a:lnTo>
                </a:path>
                <a:path w="177165" h="1432560">
                  <a:moveTo>
                    <a:pt x="6094" y="3048"/>
                  </a:moveTo>
                  <a:lnTo>
                    <a:pt x="176782" y="3048"/>
                  </a:lnTo>
                </a:path>
                <a:path w="177165" h="1432560">
                  <a:moveTo>
                    <a:pt x="6094" y="6096"/>
                  </a:moveTo>
                  <a:lnTo>
                    <a:pt x="176782" y="6096"/>
                  </a:lnTo>
                </a:path>
                <a:path w="177165" h="1432560">
                  <a:moveTo>
                    <a:pt x="6094" y="9143"/>
                  </a:moveTo>
                  <a:lnTo>
                    <a:pt x="176782" y="9143"/>
                  </a:lnTo>
                </a:path>
                <a:path w="177165" h="1432560">
                  <a:moveTo>
                    <a:pt x="6094" y="12191"/>
                  </a:moveTo>
                  <a:lnTo>
                    <a:pt x="176782" y="12191"/>
                  </a:lnTo>
                </a:path>
                <a:path w="177165" h="1432560">
                  <a:moveTo>
                    <a:pt x="6094" y="15239"/>
                  </a:moveTo>
                  <a:lnTo>
                    <a:pt x="176782" y="15239"/>
                  </a:lnTo>
                </a:path>
                <a:path w="177165" h="1432560">
                  <a:moveTo>
                    <a:pt x="6094" y="18287"/>
                  </a:moveTo>
                  <a:lnTo>
                    <a:pt x="176782" y="18287"/>
                  </a:lnTo>
                </a:path>
                <a:path w="177165" h="1432560">
                  <a:moveTo>
                    <a:pt x="6094" y="21336"/>
                  </a:moveTo>
                  <a:lnTo>
                    <a:pt x="176782" y="21336"/>
                  </a:lnTo>
                </a:path>
                <a:path w="177165" h="1432560">
                  <a:moveTo>
                    <a:pt x="6094" y="24384"/>
                  </a:moveTo>
                  <a:lnTo>
                    <a:pt x="176782" y="24384"/>
                  </a:lnTo>
                </a:path>
                <a:path w="177165" h="1432560">
                  <a:moveTo>
                    <a:pt x="6094" y="27431"/>
                  </a:moveTo>
                  <a:lnTo>
                    <a:pt x="176782" y="27431"/>
                  </a:lnTo>
                </a:path>
                <a:path w="177165" h="1432560">
                  <a:moveTo>
                    <a:pt x="6094" y="30479"/>
                  </a:moveTo>
                  <a:lnTo>
                    <a:pt x="176782" y="30479"/>
                  </a:lnTo>
                </a:path>
                <a:path w="177165" h="1432560">
                  <a:moveTo>
                    <a:pt x="6094" y="33527"/>
                  </a:moveTo>
                  <a:lnTo>
                    <a:pt x="176782" y="33527"/>
                  </a:lnTo>
                </a:path>
                <a:path w="177165" h="1432560">
                  <a:moveTo>
                    <a:pt x="6094" y="36575"/>
                  </a:moveTo>
                  <a:lnTo>
                    <a:pt x="176782" y="36575"/>
                  </a:lnTo>
                </a:path>
                <a:path w="177165" h="1432560">
                  <a:moveTo>
                    <a:pt x="6094" y="39624"/>
                  </a:moveTo>
                  <a:lnTo>
                    <a:pt x="176782" y="39624"/>
                  </a:lnTo>
                </a:path>
                <a:path w="177165" h="1432560">
                  <a:moveTo>
                    <a:pt x="6094" y="42672"/>
                  </a:moveTo>
                  <a:lnTo>
                    <a:pt x="176782" y="42672"/>
                  </a:lnTo>
                </a:path>
                <a:path w="177165" h="1432560">
                  <a:moveTo>
                    <a:pt x="6094" y="45719"/>
                  </a:moveTo>
                  <a:lnTo>
                    <a:pt x="176782" y="45719"/>
                  </a:lnTo>
                </a:path>
                <a:path w="177165" h="1432560">
                  <a:moveTo>
                    <a:pt x="6094" y="48767"/>
                  </a:moveTo>
                  <a:lnTo>
                    <a:pt x="176782" y="48767"/>
                  </a:lnTo>
                </a:path>
                <a:path w="177165" h="1432560">
                  <a:moveTo>
                    <a:pt x="6094" y="51815"/>
                  </a:moveTo>
                  <a:lnTo>
                    <a:pt x="176782" y="51815"/>
                  </a:lnTo>
                </a:path>
                <a:path w="177165" h="1432560">
                  <a:moveTo>
                    <a:pt x="6094" y="54863"/>
                  </a:moveTo>
                  <a:lnTo>
                    <a:pt x="176782" y="54863"/>
                  </a:lnTo>
                </a:path>
                <a:path w="177165" h="1432560">
                  <a:moveTo>
                    <a:pt x="6094" y="57912"/>
                  </a:moveTo>
                  <a:lnTo>
                    <a:pt x="176782" y="57912"/>
                  </a:lnTo>
                </a:path>
                <a:path w="177165" h="1432560">
                  <a:moveTo>
                    <a:pt x="6094" y="60960"/>
                  </a:moveTo>
                  <a:lnTo>
                    <a:pt x="176782" y="60960"/>
                  </a:lnTo>
                </a:path>
                <a:path w="177165" h="1432560">
                  <a:moveTo>
                    <a:pt x="6094" y="64008"/>
                  </a:moveTo>
                  <a:lnTo>
                    <a:pt x="176782" y="64008"/>
                  </a:lnTo>
                </a:path>
                <a:path w="177165" h="1432560">
                  <a:moveTo>
                    <a:pt x="6094" y="67055"/>
                  </a:moveTo>
                  <a:lnTo>
                    <a:pt x="176782" y="67055"/>
                  </a:lnTo>
                </a:path>
                <a:path w="177165" h="1432560">
                  <a:moveTo>
                    <a:pt x="6094" y="70103"/>
                  </a:moveTo>
                  <a:lnTo>
                    <a:pt x="176782" y="70103"/>
                  </a:lnTo>
                </a:path>
                <a:path w="177165" h="1432560">
                  <a:moveTo>
                    <a:pt x="6094" y="73151"/>
                  </a:moveTo>
                  <a:lnTo>
                    <a:pt x="176782" y="73151"/>
                  </a:lnTo>
                </a:path>
                <a:path w="177165" h="1432560">
                  <a:moveTo>
                    <a:pt x="6094" y="76200"/>
                  </a:moveTo>
                  <a:lnTo>
                    <a:pt x="176782" y="76200"/>
                  </a:lnTo>
                </a:path>
                <a:path w="177165" h="1432560">
                  <a:moveTo>
                    <a:pt x="6094" y="79248"/>
                  </a:moveTo>
                  <a:lnTo>
                    <a:pt x="176782" y="79248"/>
                  </a:lnTo>
                </a:path>
                <a:path w="177165" h="1432560">
                  <a:moveTo>
                    <a:pt x="6094" y="82296"/>
                  </a:moveTo>
                  <a:lnTo>
                    <a:pt x="176782" y="82296"/>
                  </a:lnTo>
                </a:path>
                <a:path w="177165" h="1432560">
                  <a:moveTo>
                    <a:pt x="6094" y="85343"/>
                  </a:moveTo>
                  <a:lnTo>
                    <a:pt x="176782" y="85343"/>
                  </a:lnTo>
                </a:path>
                <a:path w="177165" h="1432560">
                  <a:moveTo>
                    <a:pt x="6094" y="88391"/>
                  </a:moveTo>
                  <a:lnTo>
                    <a:pt x="176782" y="88391"/>
                  </a:lnTo>
                </a:path>
                <a:path w="177165" h="1432560">
                  <a:moveTo>
                    <a:pt x="6094" y="91439"/>
                  </a:moveTo>
                  <a:lnTo>
                    <a:pt x="176782" y="91439"/>
                  </a:lnTo>
                </a:path>
                <a:path w="177165" h="1432560">
                  <a:moveTo>
                    <a:pt x="6094" y="94487"/>
                  </a:moveTo>
                  <a:lnTo>
                    <a:pt x="176782" y="94487"/>
                  </a:lnTo>
                </a:path>
                <a:path w="177165" h="1432560">
                  <a:moveTo>
                    <a:pt x="6094" y="97536"/>
                  </a:moveTo>
                  <a:lnTo>
                    <a:pt x="176782" y="97536"/>
                  </a:lnTo>
                </a:path>
                <a:path w="177165" h="1432560">
                  <a:moveTo>
                    <a:pt x="6094" y="100584"/>
                  </a:moveTo>
                  <a:lnTo>
                    <a:pt x="176782" y="100584"/>
                  </a:lnTo>
                </a:path>
                <a:path w="177165" h="1432560">
                  <a:moveTo>
                    <a:pt x="6094" y="103631"/>
                  </a:moveTo>
                  <a:lnTo>
                    <a:pt x="176782" y="103631"/>
                  </a:lnTo>
                </a:path>
                <a:path w="177165" h="1432560">
                  <a:moveTo>
                    <a:pt x="6094" y="106679"/>
                  </a:moveTo>
                  <a:lnTo>
                    <a:pt x="176782" y="106679"/>
                  </a:lnTo>
                </a:path>
                <a:path w="177165" h="1432560">
                  <a:moveTo>
                    <a:pt x="6094" y="109727"/>
                  </a:moveTo>
                  <a:lnTo>
                    <a:pt x="176782" y="109727"/>
                  </a:lnTo>
                </a:path>
                <a:path w="177165" h="1432560">
                  <a:moveTo>
                    <a:pt x="6094" y="112775"/>
                  </a:moveTo>
                  <a:lnTo>
                    <a:pt x="176782" y="112775"/>
                  </a:lnTo>
                </a:path>
                <a:path w="177165" h="1432560">
                  <a:moveTo>
                    <a:pt x="6094" y="115824"/>
                  </a:moveTo>
                  <a:lnTo>
                    <a:pt x="176782" y="115824"/>
                  </a:lnTo>
                </a:path>
                <a:path w="177165" h="1432560">
                  <a:moveTo>
                    <a:pt x="6094" y="118872"/>
                  </a:moveTo>
                  <a:lnTo>
                    <a:pt x="176782" y="118872"/>
                  </a:lnTo>
                </a:path>
                <a:path w="177165" h="1432560">
                  <a:moveTo>
                    <a:pt x="6094" y="121919"/>
                  </a:moveTo>
                  <a:lnTo>
                    <a:pt x="176782" y="121919"/>
                  </a:lnTo>
                </a:path>
                <a:path w="177165" h="1432560">
                  <a:moveTo>
                    <a:pt x="6094" y="124967"/>
                  </a:moveTo>
                  <a:lnTo>
                    <a:pt x="176782" y="124967"/>
                  </a:lnTo>
                </a:path>
                <a:path w="177165" h="1432560">
                  <a:moveTo>
                    <a:pt x="6094" y="128015"/>
                  </a:moveTo>
                  <a:lnTo>
                    <a:pt x="176782" y="128015"/>
                  </a:lnTo>
                </a:path>
                <a:path w="177165" h="1432560">
                  <a:moveTo>
                    <a:pt x="6094" y="131063"/>
                  </a:moveTo>
                  <a:lnTo>
                    <a:pt x="176782" y="131063"/>
                  </a:lnTo>
                </a:path>
                <a:path w="177165" h="1432560">
                  <a:moveTo>
                    <a:pt x="6094" y="134112"/>
                  </a:moveTo>
                  <a:lnTo>
                    <a:pt x="176782" y="134112"/>
                  </a:lnTo>
                </a:path>
                <a:path w="177165" h="1432560">
                  <a:moveTo>
                    <a:pt x="6094" y="137160"/>
                  </a:moveTo>
                  <a:lnTo>
                    <a:pt x="176782" y="137160"/>
                  </a:lnTo>
                </a:path>
                <a:path w="177165" h="1432560">
                  <a:moveTo>
                    <a:pt x="6094" y="140208"/>
                  </a:moveTo>
                  <a:lnTo>
                    <a:pt x="176782" y="140208"/>
                  </a:lnTo>
                </a:path>
                <a:path w="177165" h="1432560">
                  <a:moveTo>
                    <a:pt x="6094" y="143255"/>
                  </a:moveTo>
                  <a:lnTo>
                    <a:pt x="176782" y="143255"/>
                  </a:lnTo>
                </a:path>
                <a:path w="177165" h="1432560">
                  <a:moveTo>
                    <a:pt x="6094" y="146303"/>
                  </a:moveTo>
                  <a:lnTo>
                    <a:pt x="176782" y="146303"/>
                  </a:lnTo>
                </a:path>
                <a:path w="177165" h="1432560">
                  <a:moveTo>
                    <a:pt x="6094" y="149351"/>
                  </a:moveTo>
                  <a:lnTo>
                    <a:pt x="176782" y="149351"/>
                  </a:lnTo>
                </a:path>
                <a:path w="177165" h="1432560">
                  <a:moveTo>
                    <a:pt x="6094" y="152400"/>
                  </a:moveTo>
                  <a:lnTo>
                    <a:pt x="176782" y="152400"/>
                  </a:lnTo>
                </a:path>
                <a:path w="177165" h="1432560">
                  <a:moveTo>
                    <a:pt x="6094" y="155448"/>
                  </a:moveTo>
                  <a:lnTo>
                    <a:pt x="176782" y="155448"/>
                  </a:lnTo>
                </a:path>
                <a:path w="177165" h="1432560">
                  <a:moveTo>
                    <a:pt x="6094" y="158496"/>
                  </a:moveTo>
                  <a:lnTo>
                    <a:pt x="176782" y="158496"/>
                  </a:lnTo>
                </a:path>
                <a:path w="177165" h="1432560">
                  <a:moveTo>
                    <a:pt x="6094" y="161543"/>
                  </a:moveTo>
                  <a:lnTo>
                    <a:pt x="176782" y="161543"/>
                  </a:lnTo>
                </a:path>
                <a:path w="177165" h="1432560">
                  <a:moveTo>
                    <a:pt x="6094" y="164591"/>
                  </a:moveTo>
                  <a:lnTo>
                    <a:pt x="176782" y="164591"/>
                  </a:lnTo>
                </a:path>
                <a:path w="177165" h="1432560">
                  <a:moveTo>
                    <a:pt x="6094" y="167639"/>
                  </a:moveTo>
                  <a:lnTo>
                    <a:pt x="176782" y="167639"/>
                  </a:lnTo>
                </a:path>
                <a:path w="177165" h="1432560">
                  <a:moveTo>
                    <a:pt x="6094" y="170687"/>
                  </a:moveTo>
                  <a:lnTo>
                    <a:pt x="176782" y="170687"/>
                  </a:lnTo>
                </a:path>
                <a:path w="177165" h="1432560">
                  <a:moveTo>
                    <a:pt x="6094" y="173736"/>
                  </a:moveTo>
                  <a:lnTo>
                    <a:pt x="176782" y="173736"/>
                  </a:lnTo>
                </a:path>
                <a:path w="177165" h="1432560">
                  <a:moveTo>
                    <a:pt x="6094" y="176784"/>
                  </a:moveTo>
                  <a:lnTo>
                    <a:pt x="176782" y="176784"/>
                  </a:lnTo>
                </a:path>
                <a:path w="177165" h="1432560">
                  <a:moveTo>
                    <a:pt x="0" y="1261872"/>
                  </a:moveTo>
                  <a:lnTo>
                    <a:pt x="167640" y="1261872"/>
                  </a:lnTo>
                </a:path>
                <a:path w="177165" h="1432560">
                  <a:moveTo>
                    <a:pt x="0" y="1264919"/>
                  </a:moveTo>
                  <a:lnTo>
                    <a:pt x="167640" y="1264919"/>
                  </a:lnTo>
                </a:path>
                <a:path w="177165" h="1432560">
                  <a:moveTo>
                    <a:pt x="0" y="1267967"/>
                  </a:moveTo>
                  <a:lnTo>
                    <a:pt x="167640" y="1267967"/>
                  </a:lnTo>
                </a:path>
                <a:path w="177165" h="1432560">
                  <a:moveTo>
                    <a:pt x="0" y="1271015"/>
                  </a:moveTo>
                  <a:lnTo>
                    <a:pt x="167640" y="1271015"/>
                  </a:lnTo>
                </a:path>
                <a:path w="177165" h="1432560">
                  <a:moveTo>
                    <a:pt x="0" y="1274064"/>
                  </a:moveTo>
                  <a:lnTo>
                    <a:pt x="167640" y="1274064"/>
                  </a:lnTo>
                </a:path>
                <a:path w="177165" h="1432560">
                  <a:moveTo>
                    <a:pt x="0" y="1277112"/>
                  </a:moveTo>
                  <a:lnTo>
                    <a:pt x="167640" y="1277112"/>
                  </a:lnTo>
                </a:path>
                <a:path w="177165" h="1432560">
                  <a:moveTo>
                    <a:pt x="0" y="1280160"/>
                  </a:moveTo>
                  <a:lnTo>
                    <a:pt x="167640" y="1280160"/>
                  </a:lnTo>
                </a:path>
                <a:path w="177165" h="1432560">
                  <a:moveTo>
                    <a:pt x="0" y="1283208"/>
                  </a:moveTo>
                  <a:lnTo>
                    <a:pt x="167640" y="1283208"/>
                  </a:lnTo>
                </a:path>
                <a:path w="177165" h="1432560">
                  <a:moveTo>
                    <a:pt x="0" y="1286255"/>
                  </a:moveTo>
                  <a:lnTo>
                    <a:pt x="167640" y="1286255"/>
                  </a:lnTo>
                </a:path>
                <a:path w="177165" h="1432560">
                  <a:moveTo>
                    <a:pt x="0" y="1289303"/>
                  </a:moveTo>
                  <a:lnTo>
                    <a:pt x="167640" y="1289303"/>
                  </a:lnTo>
                </a:path>
                <a:path w="177165" h="1432560">
                  <a:moveTo>
                    <a:pt x="0" y="1292352"/>
                  </a:moveTo>
                  <a:lnTo>
                    <a:pt x="167640" y="1292352"/>
                  </a:lnTo>
                </a:path>
                <a:path w="177165" h="1432560">
                  <a:moveTo>
                    <a:pt x="0" y="1295400"/>
                  </a:moveTo>
                  <a:lnTo>
                    <a:pt x="167640" y="1295400"/>
                  </a:lnTo>
                </a:path>
                <a:path w="177165" h="1432560">
                  <a:moveTo>
                    <a:pt x="0" y="1298448"/>
                  </a:moveTo>
                  <a:lnTo>
                    <a:pt x="167640" y="1298448"/>
                  </a:lnTo>
                </a:path>
                <a:path w="177165" h="1432560">
                  <a:moveTo>
                    <a:pt x="0" y="1301496"/>
                  </a:moveTo>
                  <a:lnTo>
                    <a:pt x="167640" y="1301496"/>
                  </a:lnTo>
                </a:path>
                <a:path w="177165" h="1432560">
                  <a:moveTo>
                    <a:pt x="0" y="1304543"/>
                  </a:moveTo>
                  <a:lnTo>
                    <a:pt x="167640" y="1304543"/>
                  </a:lnTo>
                </a:path>
                <a:path w="177165" h="1432560">
                  <a:moveTo>
                    <a:pt x="0" y="1307591"/>
                  </a:moveTo>
                  <a:lnTo>
                    <a:pt x="167640" y="1307591"/>
                  </a:lnTo>
                </a:path>
                <a:path w="177165" h="1432560">
                  <a:moveTo>
                    <a:pt x="0" y="1310639"/>
                  </a:moveTo>
                  <a:lnTo>
                    <a:pt x="167640" y="1310639"/>
                  </a:lnTo>
                </a:path>
                <a:path w="177165" h="1432560">
                  <a:moveTo>
                    <a:pt x="0" y="1313688"/>
                  </a:moveTo>
                  <a:lnTo>
                    <a:pt x="167640" y="1313688"/>
                  </a:lnTo>
                </a:path>
                <a:path w="177165" h="1432560">
                  <a:moveTo>
                    <a:pt x="0" y="1316736"/>
                  </a:moveTo>
                  <a:lnTo>
                    <a:pt x="167640" y="1316736"/>
                  </a:lnTo>
                </a:path>
                <a:path w="177165" h="1432560">
                  <a:moveTo>
                    <a:pt x="0" y="1319784"/>
                  </a:moveTo>
                  <a:lnTo>
                    <a:pt x="167640" y="1319784"/>
                  </a:lnTo>
                </a:path>
                <a:path w="177165" h="1432560">
                  <a:moveTo>
                    <a:pt x="0" y="1322831"/>
                  </a:moveTo>
                  <a:lnTo>
                    <a:pt x="167640" y="1322831"/>
                  </a:lnTo>
                </a:path>
                <a:path w="177165" h="1432560">
                  <a:moveTo>
                    <a:pt x="0" y="1325879"/>
                  </a:moveTo>
                  <a:lnTo>
                    <a:pt x="167640" y="1325879"/>
                  </a:lnTo>
                </a:path>
                <a:path w="177165" h="1432560">
                  <a:moveTo>
                    <a:pt x="0" y="1328927"/>
                  </a:moveTo>
                  <a:lnTo>
                    <a:pt x="167640" y="1328927"/>
                  </a:lnTo>
                </a:path>
                <a:path w="177165" h="1432560">
                  <a:moveTo>
                    <a:pt x="0" y="1331976"/>
                  </a:moveTo>
                  <a:lnTo>
                    <a:pt x="167640" y="1331976"/>
                  </a:lnTo>
                </a:path>
                <a:path w="177165" h="1432560">
                  <a:moveTo>
                    <a:pt x="0" y="1335024"/>
                  </a:moveTo>
                  <a:lnTo>
                    <a:pt x="167640" y="1335024"/>
                  </a:lnTo>
                </a:path>
                <a:path w="177165" h="1432560">
                  <a:moveTo>
                    <a:pt x="0" y="1338072"/>
                  </a:moveTo>
                  <a:lnTo>
                    <a:pt x="167640" y="1338072"/>
                  </a:lnTo>
                </a:path>
                <a:path w="177165" h="1432560">
                  <a:moveTo>
                    <a:pt x="0" y="1341119"/>
                  </a:moveTo>
                  <a:lnTo>
                    <a:pt x="167640" y="1341119"/>
                  </a:lnTo>
                </a:path>
                <a:path w="177165" h="1432560">
                  <a:moveTo>
                    <a:pt x="0" y="1344167"/>
                  </a:moveTo>
                  <a:lnTo>
                    <a:pt x="167640" y="1344167"/>
                  </a:lnTo>
                </a:path>
                <a:path w="177165" h="1432560">
                  <a:moveTo>
                    <a:pt x="0" y="1347215"/>
                  </a:moveTo>
                  <a:lnTo>
                    <a:pt x="167640" y="1347215"/>
                  </a:lnTo>
                </a:path>
                <a:path w="177165" h="1432560">
                  <a:moveTo>
                    <a:pt x="0" y="1350264"/>
                  </a:moveTo>
                  <a:lnTo>
                    <a:pt x="167640" y="1350264"/>
                  </a:lnTo>
                </a:path>
                <a:path w="177165" h="1432560">
                  <a:moveTo>
                    <a:pt x="0" y="1353312"/>
                  </a:moveTo>
                  <a:lnTo>
                    <a:pt x="167640" y="1353312"/>
                  </a:lnTo>
                </a:path>
                <a:path w="177165" h="1432560">
                  <a:moveTo>
                    <a:pt x="0" y="1356360"/>
                  </a:moveTo>
                  <a:lnTo>
                    <a:pt x="167640" y="1356360"/>
                  </a:lnTo>
                </a:path>
                <a:path w="177165" h="1432560">
                  <a:moveTo>
                    <a:pt x="0" y="1359408"/>
                  </a:moveTo>
                  <a:lnTo>
                    <a:pt x="167640" y="1359408"/>
                  </a:lnTo>
                </a:path>
                <a:path w="177165" h="1432560">
                  <a:moveTo>
                    <a:pt x="0" y="1362455"/>
                  </a:moveTo>
                  <a:lnTo>
                    <a:pt x="167640" y="1362455"/>
                  </a:lnTo>
                </a:path>
                <a:path w="177165" h="1432560">
                  <a:moveTo>
                    <a:pt x="0" y="1365503"/>
                  </a:moveTo>
                  <a:lnTo>
                    <a:pt x="167640" y="1365503"/>
                  </a:lnTo>
                </a:path>
                <a:path w="177165" h="1432560">
                  <a:moveTo>
                    <a:pt x="0" y="1368552"/>
                  </a:moveTo>
                  <a:lnTo>
                    <a:pt x="167640" y="1368552"/>
                  </a:lnTo>
                </a:path>
                <a:path w="177165" h="1432560">
                  <a:moveTo>
                    <a:pt x="0" y="1371600"/>
                  </a:moveTo>
                  <a:lnTo>
                    <a:pt x="167640" y="1371600"/>
                  </a:lnTo>
                </a:path>
                <a:path w="177165" h="1432560">
                  <a:moveTo>
                    <a:pt x="0" y="1374648"/>
                  </a:moveTo>
                  <a:lnTo>
                    <a:pt x="167640" y="1374648"/>
                  </a:lnTo>
                </a:path>
                <a:path w="177165" h="1432560">
                  <a:moveTo>
                    <a:pt x="0" y="1377696"/>
                  </a:moveTo>
                  <a:lnTo>
                    <a:pt x="167640" y="1377696"/>
                  </a:lnTo>
                </a:path>
                <a:path w="177165" h="1432560">
                  <a:moveTo>
                    <a:pt x="0" y="1380743"/>
                  </a:moveTo>
                  <a:lnTo>
                    <a:pt x="167640" y="1380743"/>
                  </a:lnTo>
                </a:path>
                <a:path w="177165" h="1432560">
                  <a:moveTo>
                    <a:pt x="0" y="1383791"/>
                  </a:moveTo>
                  <a:lnTo>
                    <a:pt x="167640" y="1383791"/>
                  </a:lnTo>
                </a:path>
                <a:path w="177165" h="1432560">
                  <a:moveTo>
                    <a:pt x="0" y="1386839"/>
                  </a:moveTo>
                  <a:lnTo>
                    <a:pt x="167640" y="1386839"/>
                  </a:lnTo>
                </a:path>
                <a:path w="177165" h="1432560">
                  <a:moveTo>
                    <a:pt x="0" y="1389888"/>
                  </a:moveTo>
                  <a:lnTo>
                    <a:pt x="167640" y="1389888"/>
                  </a:lnTo>
                </a:path>
                <a:path w="177165" h="1432560">
                  <a:moveTo>
                    <a:pt x="0" y="1392936"/>
                  </a:moveTo>
                  <a:lnTo>
                    <a:pt x="167640" y="1392936"/>
                  </a:lnTo>
                </a:path>
                <a:path w="177165" h="1432560">
                  <a:moveTo>
                    <a:pt x="0" y="1395984"/>
                  </a:moveTo>
                  <a:lnTo>
                    <a:pt x="167640" y="1395984"/>
                  </a:lnTo>
                </a:path>
                <a:path w="177165" h="1432560">
                  <a:moveTo>
                    <a:pt x="0" y="1399031"/>
                  </a:moveTo>
                  <a:lnTo>
                    <a:pt x="167640" y="1399031"/>
                  </a:lnTo>
                </a:path>
                <a:path w="177165" h="1432560">
                  <a:moveTo>
                    <a:pt x="0" y="1402079"/>
                  </a:moveTo>
                  <a:lnTo>
                    <a:pt x="167640" y="1402079"/>
                  </a:lnTo>
                </a:path>
                <a:path w="177165" h="1432560">
                  <a:moveTo>
                    <a:pt x="0" y="1405127"/>
                  </a:moveTo>
                  <a:lnTo>
                    <a:pt x="167640" y="1405127"/>
                  </a:lnTo>
                </a:path>
                <a:path w="177165" h="1432560">
                  <a:moveTo>
                    <a:pt x="0" y="1408176"/>
                  </a:moveTo>
                  <a:lnTo>
                    <a:pt x="167640" y="1408176"/>
                  </a:lnTo>
                </a:path>
                <a:path w="177165" h="1432560">
                  <a:moveTo>
                    <a:pt x="0" y="1411224"/>
                  </a:moveTo>
                  <a:lnTo>
                    <a:pt x="167640" y="1411224"/>
                  </a:lnTo>
                </a:path>
                <a:path w="177165" h="1432560">
                  <a:moveTo>
                    <a:pt x="0" y="1414272"/>
                  </a:moveTo>
                  <a:lnTo>
                    <a:pt x="167640" y="1414272"/>
                  </a:lnTo>
                </a:path>
                <a:path w="177165" h="1432560">
                  <a:moveTo>
                    <a:pt x="0" y="1417319"/>
                  </a:moveTo>
                  <a:lnTo>
                    <a:pt x="167640" y="1417319"/>
                  </a:lnTo>
                </a:path>
                <a:path w="177165" h="1432560">
                  <a:moveTo>
                    <a:pt x="0" y="1420367"/>
                  </a:moveTo>
                  <a:lnTo>
                    <a:pt x="167640" y="1420367"/>
                  </a:lnTo>
                </a:path>
                <a:path w="177165" h="1432560">
                  <a:moveTo>
                    <a:pt x="0" y="1423415"/>
                  </a:moveTo>
                  <a:lnTo>
                    <a:pt x="167640" y="1423415"/>
                  </a:lnTo>
                </a:path>
                <a:path w="177165" h="1432560">
                  <a:moveTo>
                    <a:pt x="0" y="1426464"/>
                  </a:moveTo>
                  <a:lnTo>
                    <a:pt x="167640" y="1426464"/>
                  </a:lnTo>
                </a:path>
                <a:path w="177165" h="1432560">
                  <a:moveTo>
                    <a:pt x="0" y="1429512"/>
                  </a:moveTo>
                  <a:lnTo>
                    <a:pt x="167640" y="1429512"/>
                  </a:lnTo>
                </a:path>
                <a:path w="177165" h="1432560">
                  <a:moveTo>
                    <a:pt x="0" y="1432560"/>
                  </a:moveTo>
                  <a:lnTo>
                    <a:pt x="167640" y="1432560"/>
                  </a:lnTo>
                </a:path>
              </a:pathLst>
            </a:custGeom>
            <a:ln w="3175">
              <a:solidFill>
                <a:srgbClr val="FE0000"/>
              </a:solidFill>
            </a:ln>
          </p:spPr>
          <p:txBody>
            <a:bodyPr wrap="square" lIns="0" tIns="0" rIns="0" bIns="0" rtlCol="0"/>
            <a:lstStyle/>
            <a:p>
              <a:endParaRPr/>
            </a:p>
          </p:txBody>
        </p:sp>
      </p:grpSp>
      <p:sp>
        <p:nvSpPr>
          <p:cNvPr id="6" name="object 6"/>
          <p:cNvSpPr txBox="1"/>
          <p:nvPr/>
        </p:nvSpPr>
        <p:spPr>
          <a:xfrm>
            <a:off x="833581" y="2048883"/>
            <a:ext cx="7447973" cy="1843617"/>
          </a:xfrm>
          <a:prstGeom prst="rect">
            <a:avLst/>
          </a:prstGeom>
        </p:spPr>
        <p:txBody>
          <a:bodyPr vert="horz" wrap="square" lIns="0" tIns="9687" rIns="0" bIns="0" rtlCol="0">
            <a:spAutoFit/>
          </a:bodyPr>
          <a:lstStyle/>
          <a:p>
            <a:pPr marL="11397" marR="4559" indent="267829">
              <a:lnSpc>
                <a:spcPct val="100400"/>
              </a:lnSpc>
              <a:spcBef>
                <a:spcPts val="76"/>
              </a:spcBef>
            </a:pPr>
            <a:r>
              <a:rPr sz="2200" b="1" spc="-4" dirty="0">
                <a:solidFill>
                  <a:srgbClr val="333333"/>
                </a:solidFill>
                <a:latin typeface="Times New Roman"/>
                <a:cs typeface="Times New Roman"/>
              </a:rPr>
              <a:t>A sale is the </a:t>
            </a:r>
            <a:r>
              <a:rPr sz="2200" b="1" dirty="0">
                <a:solidFill>
                  <a:srgbClr val="333333"/>
                </a:solidFill>
                <a:latin typeface="Times New Roman"/>
                <a:cs typeface="Times New Roman"/>
              </a:rPr>
              <a:t>pinnacle </a:t>
            </a:r>
            <a:r>
              <a:rPr sz="2200" b="1" spc="-4" dirty="0">
                <a:solidFill>
                  <a:srgbClr val="333333"/>
                </a:solidFill>
                <a:latin typeface="Times New Roman"/>
                <a:cs typeface="Times New Roman"/>
              </a:rPr>
              <a:t>activity involved in </a:t>
            </a:r>
            <a:r>
              <a:rPr sz="2200" b="1" dirty="0">
                <a:solidFill>
                  <a:srgbClr val="333333"/>
                </a:solidFill>
                <a:latin typeface="Times New Roman"/>
                <a:cs typeface="Times New Roman"/>
              </a:rPr>
              <a:t>selling </a:t>
            </a:r>
            <a:r>
              <a:rPr sz="2200" b="1" spc="-9" dirty="0">
                <a:solidFill>
                  <a:srgbClr val="333333"/>
                </a:solidFill>
                <a:latin typeface="Times New Roman"/>
                <a:cs typeface="Times New Roman"/>
              </a:rPr>
              <a:t>products </a:t>
            </a:r>
            <a:r>
              <a:rPr sz="2200" b="1" dirty="0">
                <a:solidFill>
                  <a:srgbClr val="333333"/>
                </a:solidFill>
                <a:latin typeface="Times New Roman"/>
                <a:cs typeface="Times New Roman"/>
              </a:rPr>
              <a:t>or  </a:t>
            </a:r>
            <a:r>
              <a:rPr sz="2200" b="1" spc="-9" dirty="0">
                <a:solidFill>
                  <a:srgbClr val="333333"/>
                </a:solidFill>
                <a:latin typeface="Times New Roman"/>
                <a:cs typeface="Times New Roman"/>
              </a:rPr>
              <a:t>services </a:t>
            </a:r>
            <a:r>
              <a:rPr sz="2200" b="1" spc="-4" dirty="0">
                <a:solidFill>
                  <a:srgbClr val="333333"/>
                </a:solidFill>
                <a:latin typeface="Times New Roman"/>
                <a:cs typeface="Times New Roman"/>
              </a:rPr>
              <a:t>in </a:t>
            </a:r>
            <a:r>
              <a:rPr sz="2200" b="1" spc="-13" dirty="0">
                <a:solidFill>
                  <a:srgbClr val="333333"/>
                </a:solidFill>
                <a:latin typeface="Times New Roman"/>
                <a:cs typeface="Times New Roman"/>
              </a:rPr>
              <a:t>return </a:t>
            </a:r>
            <a:r>
              <a:rPr sz="2200" b="1" dirty="0">
                <a:solidFill>
                  <a:srgbClr val="333333"/>
                </a:solidFill>
                <a:latin typeface="Times New Roman"/>
                <a:cs typeface="Times New Roman"/>
              </a:rPr>
              <a:t>for </a:t>
            </a:r>
            <a:r>
              <a:rPr sz="2200" b="1" spc="-9" dirty="0">
                <a:solidFill>
                  <a:srgbClr val="333333"/>
                </a:solidFill>
                <a:latin typeface="Times New Roman"/>
                <a:cs typeface="Times New Roman"/>
              </a:rPr>
              <a:t>money </a:t>
            </a:r>
            <a:r>
              <a:rPr sz="2200" b="1" dirty="0">
                <a:solidFill>
                  <a:srgbClr val="333333"/>
                </a:solidFill>
                <a:latin typeface="Times New Roman"/>
                <a:cs typeface="Times New Roman"/>
              </a:rPr>
              <a:t>or </a:t>
            </a:r>
            <a:r>
              <a:rPr sz="2200" b="1" spc="-4" dirty="0">
                <a:solidFill>
                  <a:srgbClr val="333333"/>
                </a:solidFill>
                <a:latin typeface="Times New Roman"/>
                <a:cs typeface="Times New Roman"/>
              </a:rPr>
              <a:t>other compensation. It </a:t>
            </a:r>
            <a:r>
              <a:rPr sz="2200" b="1" dirty="0">
                <a:solidFill>
                  <a:srgbClr val="333333"/>
                </a:solidFill>
                <a:latin typeface="Times New Roman"/>
                <a:cs typeface="Times New Roman"/>
              </a:rPr>
              <a:t>is </a:t>
            </a:r>
            <a:r>
              <a:rPr sz="2200" b="1" spc="-4" dirty="0">
                <a:solidFill>
                  <a:srgbClr val="333333"/>
                </a:solidFill>
                <a:latin typeface="Times New Roman"/>
                <a:cs typeface="Times New Roman"/>
              </a:rPr>
              <a:t>an act  </a:t>
            </a:r>
            <a:r>
              <a:rPr sz="2200" b="1" dirty="0">
                <a:solidFill>
                  <a:srgbClr val="333333"/>
                </a:solidFill>
                <a:latin typeface="Times New Roman"/>
                <a:cs typeface="Times New Roman"/>
              </a:rPr>
              <a:t>of </a:t>
            </a:r>
            <a:r>
              <a:rPr sz="2200" b="1" spc="-9" dirty="0">
                <a:solidFill>
                  <a:srgbClr val="333333"/>
                </a:solidFill>
                <a:latin typeface="Times New Roman"/>
                <a:cs typeface="Times New Roman"/>
              </a:rPr>
              <a:t>completion </a:t>
            </a:r>
            <a:r>
              <a:rPr sz="2200" b="1" dirty="0">
                <a:solidFill>
                  <a:srgbClr val="333333"/>
                </a:solidFill>
                <a:latin typeface="Times New Roman"/>
                <a:cs typeface="Times New Roman"/>
              </a:rPr>
              <a:t>of a </a:t>
            </a:r>
            <a:r>
              <a:rPr sz="2200" b="1" spc="-13" dirty="0">
                <a:solidFill>
                  <a:srgbClr val="333333"/>
                </a:solidFill>
                <a:latin typeface="Times New Roman"/>
                <a:cs typeface="Times New Roman"/>
              </a:rPr>
              <a:t>commercial</a:t>
            </a:r>
            <a:r>
              <a:rPr sz="2200" b="1" spc="72" dirty="0">
                <a:solidFill>
                  <a:srgbClr val="333333"/>
                </a:solidFill>
                <a:latin typeface="Times New Roman"/>
                <a:cs typeface="Times New Roman"/>
              </a:rPr>
              <a:t> </a:t>
            </a:r>
            <a:r>
              <a:rPr sz="2200" b="1" spc="-18" dirty="0">
                <a:solidFill>
                  <a:srgbClr val="333333"/>
                </a:solidFill>
                <a:latin typeface="Times New Roman"/>
                <a:cs typeface="Times New Roman"/>
              </a:rPr>
              <a:t>activity.</a:t>
            </a:r>
            <a:endParaRPr sz="2200">
              <a:latin typeface="Times New Roman"/>
              <a:cs typeface="Times New Roman"/>
            </a:endParaRPr>
          </a:p>
          <a:p>
            <a:pPr marL="11397" marR="596632" indent="191469">
              <a:spcBef>
                <a:spcPts val="1077"/>
              </a:spcBef>
            </a:pPr>
            <a:r>
              <a:rPr sz="2200" b="1" spc="-4" dirty="0">
                <a:solidFill>
                  <a:srgbClr val="333333"/>
                </a:solidFill>
                <a:latin typeface="Times New Roman"/>
                <a:cs typeface="Times New Roman"/>
              </a:rPr>
              <a:t>Sales is everything that </a:t>
            </a:r>
            <a:r>
              <a:rPr sz="2200" b="1" dirty="0">
                <a:solidFill>
                  <a:srgbClr val="333333"/>
                </a:solidFill>
                <a:latin typeface="Times New Roman"/>
                <a:cs typeface="Times New Roman"/>
              </a:rPr>
              <a:t>you do </a:t>
            </a:r>
            <a:r>
              <a:rPr sz="2200" b="1" spc="-4" dirty="0">
                <a:solidFill>
                  <a:srgbClr val="333333"/>
                </a:solidFill>
                <a:latin typeface="Times New Roman"/>
                <a:cs typeface="Times New Roman"/>
              </a:rPr>
              <a:t>to close the sale </a:t>
            </a:r>
            <a:r>
              <a:rPr sz="2200" b="1" dirty="0">
                <a:solidFill>
                  <a:srgbClr val="333333"/>
                </a:solidFill>
                <a:latin typeface="Times New Roman"/>
                <a:cs typeface="Times New Roman"/>
              </a:rPr>
              <a:t>and </a:t>
            </a:r>
            <a:r>
              <a:rPr sz="2200" b="1" spc="-4" dirty="0">
                <a:solidFill>
                  <a:srgbClr val="333333"/>
                </a:solidFill>
                <a:latin typeface="Times New Roman"/>
                <a:cs typeface="Times New Roman"/>
              </a:rPr>
              <a:t>get </a:t>
            </a:r>
            <a:r>
              <a:rPr sz="2200" b="1" dirty="0">
                <a:solidFill>
                  <a:srgbClr val="333333"/>
                </a:solidFill>
                <a:latin typeface="Times New Roman"/>
                <a:cs typeface="Times New Roman"/>
              </a:rPr>
              <a:t>a  </a:t>
            </a:r>
            <a:r>
              <a:rPr sz="2200" b="1" spc="-4" dirty="0">
                <a:solidFill>
                  <a:srgbClr val="333333"/>
                </a:solidFill>
                <a:latin typeface="Times New Roman"/>
                <a:cs typeface="Times New Roman"/>
              </a:rPr>
              <a:t>signed </a:t>
            </a:r>
            <a:r>
              <a:rPr sz="2200" b="1" spc="-13" dirty="0">
                <a:solidFill>
                  <a:srgbClr val="333333"/>
                </a:solidFill>
                <a:latin typeface="Times New Roman"/>
                <a:cs typeface="Times New Roman"/>
              </a:rPr>
              <a:t>agreement </a:t>
            </a:r>
            <a:r>
              <a:rPr sz="2200" b="1" dirty="0">
                <a:solidFill>
                  <a:srgbClr val="333333"/>
                </a:solidFill>
                <a:latin typeface="Times New Roman"/>
                <a:cs typeface="Times New Roman"/>
              </a:rPr>
              <a:t>or </a:t>
            </a:r>
            <a:r>
              <a:rPr sz="2200" b="1" spc="-4" dirty="0">
                <a:solidFill>
                  <a:srgbClr val="333333"/>
                </a:solidFill>
                <a:latin typeface="Times New Roman"/>
                <a:cs typeface="Times New Roman"/>
              </a:rPr>
              <a:t>contract.</a:t>
            </a:r>
            <a:endParaRPr sz="2200">
              <a:latin typeface="Times New Roman"/>
              <a:cs typeface="Times New Roman"/>
            </a:endParaRPr>
          </a:p>
        </p:txBody>
      </p:sp>
      <p:sp>
        <p:nvSpPr>
          <p:cNvPr id="7" name="object 7"/>
          <p:cNvSpPr txBox="1">
            <a:spLocks noGrp="1"/>
          </p:cNvSpPr>
          <p:nvPr>
            <p:ph type="title"/>
          </p:nvPr>
        </p:nvSpPr>
        <p:spPr>
          <a:xfrm>
            <a:off x="2840182" y="1075765"/>
            <a:ext cx="3669145" cy="456633"/>
          </a:xfrm>
          <a:prstGeom prst="rect">
            <a:avLst/>
          </a:prstGeom>
        </p:spPr>
        <p:txBody>
          <a:bodyPr vert="horz" wrap="square" lIns="0" tIns="10257" rIns="0" bIns="0" rtlCol="0">
            <a:spAutoFit/>
          </a:bodyPr>
          <a:lstStyle/>
          <a:p>
            <a:pPr marL="11397">
              <a:spcBef>
                <a:spcPts val="81"/>
              </a:spcBef>
            </a:pPr>
            <a:r>
              <a:rPr sz="2900" i="1" spc="-4" dirty="0"/>
              <a:t>SALES -</a:t>
            </a:r>
            <a:r>
              <a:rPr sz="2900" i="1" spc="-94" dirty="0"/>
              <a:t> </a:t>
            </a:r>
            <a:r>
              <a:rPr sz="2900" i="1" spc="-4" dirty="0"/>
              <a:t>DEFINITION</a:t>
            </a:r>
            <a:endParaRPr sz="2900"/>
          </a:p>
        </p:txBody>
      </p:sp>
      <p:sp>
        <p:nvSpPr>
          <p:cNvPr id="8" name="object 8"/>
          <p:cNvSpPr txBox="1"/>
          <p:nvPr/>
        </p:nvSpPr>
        <p:spPr>
          <a:xfrm>
            <a:off x="8035175" y="819821"/>
            <a:ext cx="81395" cy="150583"/>
          </a:xfrm>
          <a:prstGeom prst="rect">
            <a:avLst/>
          </a:prstGeom>
        </p:spPr>
        <p:txBody>
          <a:bodyPr vert="horz" wrap="square" lIns="0" tIns="11967" rIns="0" bIns="0" rtlCol="0">
            <a:spAutoFit/>
          </a:bodyPr>
          <a:lstStyle/>
          <a:p>
            <a:pPr marL="11397">
              <a:spcBef>
                <a:spcPts val="94"/>
              </a:spcBef>
            </a:pPr>
            <a:r>
              <a:rPr sz="900" dirty="0">
                <a:solidFill>
                  <a:srgbClr val="888888"/>
                </a:solidFill>
                <a:latin typeface="Times New Roman"/>
                <a:cs typeface="Times New Roman"/>
              </a:rPr>
              <a:t>3</a:t>
            </a:r>
            <a:endParaRPr sz="900">
              <a:latin typeface="Times New Roman"/>
              <a:cs typeface="Times New Roman"/>
            </a:endParaRPr>
          </a:p>
        </p:txBody>
      </p:sp>
      <p:sp>
        <p:nvSpPr>
          <p:cNvPr id="9" name="object 9"/>
          <p:cNvSpPr/>
          <p:nvPr/>
        </p:nvSpPr>
        <p:spPr>
          <a:xfrm>
            <a:off x="1316182" y="4504765"/>
            <a:ext cx="3117273" cy="1699708"/>
          </a:xfrm>
          <a:prstGeom prst="rect">
            <a:avLst/>
          </a:prstGeom>
          <a:blipFill>
            <a:blip r:embed="rId2" cstate="print"/>
            <a:stretch>
              <a:fillRect/>
            </a:stretch>
          </a:blipFill>
        </p:spPr>
        <p:txBody>
          <a:bodyPr wrap="square" lIns="0" tIns="0" rIns="0" bIns="0" rtlCol="0"/>
          <a:lstStyle/>
          <a:p>
            <a:endParaRPr/>
          </a:p>
        </p:txBody>
      </p:sp>
      <p:pic>
        <p:nvPicPr>
          <p:cNvPr id="10" name="Picture 9" descr="saLES.jpg"/>
          <p:cNvPicPr>
            <a:picLocks noChangeAspect="1"/>
          </p:cNvPicPr>
          <p:nvPr/>
        </p:nvPicPr>
        <p:blipFill>
          <a:blip r:embed="rId3"/>
          <a:stretch>
            <a:fillRect/>
          </a:stretch>
        </p:blipFill>
        <p:spPr>
          <a:xfrm>
            <a:off x="831273" y="4101353"/>
            <a:ext cx="7368886" cy="2252382"/>
          </a:xfrm>
          <a:prstGeom prst="rect">
            <a:avLst/>
          </a:prstGeom>
        </p:spPr>
      </p:pic>
      <p:pic>
        <p:nvPicPr>
          <p:cNvPr id="11" name="Picture 10" descr="sales_alignment.png"/>
          <p:cNvPicPr>
            <a:picLocks noChangeAspect="1"/>
          </p:cNvPicPr>
          <p:nvPr/>
        </p:nvPicPr>
        <p:blipFill>
          <a:blip r:embed="rId4"/>
          <a:stretch>
            <a:fillRect/>
          </a:stretch>
        </p:blipFill>
        <p:spPr>
          <a:xfrm>
            <a:off x="0" y="0"/>
            <a:ext cx="9144000" cy="102466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49766" y="251459"/>
            <a:ext cx="5729605" cy="739140"/>
            <a:chOff x="1849766" y="251459"/>
            <a:chExt cx="5729605" cy="739140"/>
          </a:xfrm>
        </p:grpSpPr>
        <p:sp>
          <p:nvSpPr>
            <p:cNvPr id="3" name="object 3"/>
            <p:cNvSpPr/>
            <p:nvPr/>
          </p:nvSpPr>
          <p:spPr>
            <a:xfrm>
              <a:off x="1849766" y="507316"/>
              <a:ext cx="296393" cy="37904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03475" y="368807"/>
              <a:ext cx="1449324" cy="621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30651" y="251459"/>
              <a:ext cx="729996" cy="73914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112007" y="368807"/>
              <a:ext cx="757428" cy="62179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48811" y="251459"/>
              <a:ext cx="908303" cy="73914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808475" y="368807"/>
              <a:ext cx="1793748" cy="62179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181600" y="251459"/>
              <a:ext cx="908303" cy="73914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541264" y="368807"/>
              <a:ext cx="2037588" cy="621791"/>
            </a:xfrm>
            <a:prstGeom prst="rect">
              <a:avLst/>
            </a:prstGeom>
            <a:blipFill>
              <a:blip r:embed="rId9" cstate="print"/>
              <a:stretch>
                <a:fillRect/>
              </a:stretch>
            </a:blipFill>
          </p:spPr>
          <p:txBody>
            <a:bodyPr wrap="square" lIns="0" tIns="0" rIns="0" bIns="0" rtlCol="0"/>
            <a:lstStyle/>
            <a:p>
              <a:endParaRPr/>
            </a:p>
          </p:txBody>
        </p:sp>
      </p:grpSp>
      <p:sp>
        <p:nvSpPr>
          <p:cNvPr id="11" name="object 11"/>
          <p:cNvSpPr txBox="1">
            <a:spLocks noGrp="1"/>
          </p:cNvSpPr>
          <p:nvPr>
            <p:ph type="title"/>
          </p:nvPr>
        </p:nvSpPr>
        <p:spPr>
          <a:xfrm>
            <a:off x="1815464" y="371297"/>
            <a:ext cx="5513705" cy="574675"/>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C00000"/>
                </a:solidFill>
              </a:rPr>
              <a:t>S</a:t>
            </a:r>
            <a:r>
              <a:rPr sz="2850" spc="15" dirty="0">
                <a:solidFill>
                  <a:srgbClr val="C00000"/>
                </a:solidFill>
              </a:rPr>
              <a:t>TEPS </a:t>
            </a:r>
            <a:r>
              <a:rPr sz="3600" spc="5" dirty="0">
                <a:solidFill>
                  <a:srgbClr val="C00000"/>
                </a:solidFill>
              </a:rPr>
              <a:t>I</a:t>
            </a:r>
            <a:r>
              <a:rPr sz="2850" spc="5" dirty="0">
                <a:solidFill>
                  <a:srgbClr val="C00000"/>
                </a:solidFill>
              </a:rPr>
              <a:t>N </a:t>
            </a:r>
            <a:r>
              <a:rPr sz="3600" spc="10" dirty="0">
                <a:solidFill>
                  <a:srgbClr val="C00000"/>
                </a:solidFill>
              </a:rPr>
              <a:t>S</a:t>
            </a:r>
            <a:r>
              <a:rPr sz="2850" spc="10" dirty="0">
                <a:solidFill>
                  <a:srgbClr val="C00000"/>
                </a:solidFill>
              </a:rPr>
              <a:t>ELLING</a:t>
            </a:r>
            <a:r>
              <a:rPr sz="2850" spc="555" dirty="0">
                <a:solidFill>
                  <a:srgbClr val="C00000"/>
                </a:solidFill>
              </a:rPr>
              <a:t> </a:t>
            </a:r>
            <a:r>
              <a:rPr sz="3600" spc="15" dirty="0">
                <a:solidFill>
                  <a:srgbClr val="C00000"/>
                </a:solidFill>
              </a:rPr>
              <a:t>P</a:t>
            </a:r>
            <a:r>
              <a:rPr sz="2850" spc="15" dirty="0">
                <a:solidFill>
                  <a:srgbClr val="C00000"/>
                </a:solidFill>
              </a:rPr>
              <a:t>ROCESS</a:t>
            </a:r>
            <a:endParaRPr sz="2850"/>
          </a:p>
        </p:txBody>
      </p:sp>
      <p:grpSp>
        <p:nvGrpSpPr>
          <p:cNvPr id="12" name="object 12"/>
          <p:cNvGrpSpPr/>
          <p:nvPr/>
        </p:nvGrpSpPr>
        <p:grpSpPr>
          <a:xfrm>
            <a:off x="596900" y="1056894"/>
            <a:ext cx="638810" cy="901700"/>
            <a:chOff x="596900" y="1056894"/>
            <a:chExt cx="638810" cy="901700"/>
          </a:xfrm>
        </p:grpSpPr>
        <p:sp>
          <p:nvSpPr>
            <p:cNvPr id="13" name="object 13"/>
            <p:cNvSpPr/>
            <p:nvPr/>
          </p:nvSpPr>
          <p:spPr>
            <a:xfrm>
              <a:off x="609600" y="1069594"/>
              <a:ext cx="613410" cy="876300"/>
            </a:xfrm>
            <a:custGeom>
              <a:avLst/>
              <a:gdLst/>
              <a:ahLst/>
              <a:cxnLst/>
              <a:rect l="l" t="t" r="r" b="b"/>
              <a:pathLst>
                <a:path w="613410" h="876300">
                  <a:moveTo>
                    <a:pt x="613257" y="0"/>
                  </a:moveTo>
                  <a:lnTo>
                    <a:pt x="306628" y="306704"/>
                  </a:lnTo>
                  <a:lnTo>
                    <a:pt x="0" y="0"/>
                  </a:lnTo>
                  <a:lnTo>
                    <a:pt x="0" y="569467"/>
                  </a:lnTo>
                  <a:lnTo>
                    <a:pt x="306628" y="876045"/>
                  </a:lnTo>
                  <a:lnTo>
                    <a:pt x="613257" y="569467"/>
                  </a:lnTo>
                  <a:lnTo>
                    <a:pt x="613257" y="0"/>
                  </a:lnTo>
                  <a:close/>
                </a:path>
              </a:pathLst>
            </a:custGeom>
            <a:solidFill>
              <a:srgbClr val="FD8537"/>
            </a:solidFill>
          </p:spPr>
          <p:txBody>
            <a:bodyPr wrap="square" lIns="0" tIns="0" rIns="0" bIns="0" rtlCol="0"/>
            <a:lstStyle/>
            <a:p>
              <a:endParaRPr/>
            </a:p>
          </p:txBody>
        </p:sp>
        <p:sp>
          <p:nvSpPr>
            <p:cNvPr id="14" name="object 14"/>
            <p:cNvSpPr/>
            <p:nvPr/>
          </p:nvSpPr>
          <p:spPr>
            <a:xfrm>
              <a:off x="609600" y="1069594"/>
              <a:ext cx="613410" cy="876300"/>
            </a:xfrm>
            <a:custGeom>
              <a:avLst/>
              <a:gdLst/>
              <a:ahLst/>
              <a:cxnLst/>
              <a:rect l="l" t="t" r="r" b="b"/>
              <a:pathLst>
                <a:path w="613410" h="876300">
                  <a:moveTo>
                    <a:pt x="613257" y="0"/>
                  </a:moveTo>
                  <a:lnTo>
                    <a:pt x="613257" y="569467"/>
                  </a:lnTo>
                  <a:lnTo>
                    <a:pt x="306628" y="876045"/>
                  </a:lnTo>
                  <a:lnTo>
                    <a:pt x="0" y="569467"/>
                  </a:lnTo>
                  <a:lnTo>
                    <a:pt x="0" y="0"/>
                  </a:lnTo>
                  <a:lnTo>
                    <a:pt x="306628" y="306704"/>
                  </a:lnTo>
                  <a:lnTo>
                    <a:pt x="613257" y="0"/>
                  </a:lnTo>
                  <a:close/>
                </a:path>
              </a:pathLst>
            </a:custGeom>
            <a:ln w="25400">
              <a:solidFill>
                <a:srgbClr val="FD8537"/>
              </a:solidFill>
            </a:ln>
          </p:spPr>
          <p:txBody>
            <a:bodyPr wrap="square" lIns="0" tIns="0" rIns="0" bIns="0" rtlCol="0"/>
            <a:lstStyle/>
            <a:p>
              <a:endParaRPr/>
            </a:p>
          </p:txBody>
        </p:sp>
      </p:grpSp>
      <p:sp>
        <p:nvSpPr>
          <p:cNvPr id="15" name="object 15"/>
          <p:cNvSpPr txBox="1"/>
          <p:nvPr/>
        </p:nvSpPr>
        <p:spPr>
          <a:xfrm>
            <a:off x="819403" y="1284223"/>
            <a:ext cx="1949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Arial"/>
                <a:cs typeface="Arial"/>
              </a:rPr>
              <a:t>1</a:t>
            </a:r>
            <a:endParaRPr sz="2400">
              <a:latin typeface="Arial"/>
              <a:cs typeface="Arial"/>
            </a:endParaRPr>
          </a:p>
        </p:txBody>
      </p:sp>
      <p:grpSp>
        <p:nvGrpSpPr>
          <p:cNvPr id="16" name="object 16"/>
          <p:cNvGrpSpPr/>
          <p:nvPr/>
        </p:nvGrpSpPr>
        <p:grpSpPr>
          <a:xfrm>
            <a:off x="1210157" y="1056894"/>
            <a:ext cx="7185025" cy="595630"/>
            <a:chOff x="1210157" y="1056894"/>
            <a:chExt cx="7185025" cy="595630"/>
          </a:xfrm>
        </p:grpSpPr>
        <p:sp>
          <p:nvSpPr>
            <p:cNvPr id="17" name="object 17"/>
            <p:cNvSpPr/>
            <p:nvPr/>
          </p:nvSpPr>
          <p:spPr>
            <a:xfrm>
              <a:off x="1222857" y="1069594"/>
              <a:ext cx="7159625" cy="570230"/>
            </a:xfrm>
            <a:custGeom>
              <a:avLst/>
              <a:gdLst/>
              <a:ahLst/>
              <a:cxnLst/>
              <a:rect l="l" t="t" r="r" b="b"/>
              <a:pathLst>
                <a:path w="7159625" h="570230">
                  <a:moveTo>
                    <a:pt x="7064146" y="0"/>
                  </a:moveTo>
                  <a:lnTo>
                    <a:pt x="0" y="0"/>
                  </a:lnTo>
                  <a:lnTo>
                    <a:pt x="0" y="569721"/>
                  </a:lnTo>
                  <a:lnTo>
                    <a:pt x="7064146" y="569721"/>
                  </a:lnTo>
                  <a:lnTo>
                    <a:pt x="7101117" y="562274"/>
                  </a:lnTo>
                  <a:lnTo>
                    <a:pt x="7131313" y="541956"/>
                  </a:lnTo>
                  <a:lnTo>
                    <a:pt x="7151675" y="511804"/>
                  </a:lnTo>
                  <a:lnTo>
                    <a:pt x="7159142" y="474852"/>
                  </a:lnTo>
                  <a:lnTo>
                    <a:pt x="7159142" y="94995"/>
                  </a:lnTo>
                  <a:lnTo>
                    <a:pt x="7151675" y="58025"/>
                  </a:lnTo>
                  <a:lnTo>
                    <a:pt x="7131313" y="27828"/>
                  </a:lnTo>
                  <a:lnTo>
                    <a:pt x="7101117" y="7467"/>
                  </a:lnTo>
                  <a:lnTo>
                    <a:pt x="7064146" y="0"/>
                  </a:lnTo>
                  <a:close/>
                </a:path>
              </a:pathLst>
            </a:custGeom>
            <a:solidFill>
              <a:srgbClr val="FFFFFF">
                <a:alpha val="90194"/>
              </a:srgbClr>
            </a:solidFill>
          </p:spPr>
          <p:txBody>
            <a:bodyPr wrap="square" lIns="0" tIns="0" rIns="0" bIns="0" rtlCol="0"/>
            <a:lstStyle/>
            <a:p>
              <a:endParaRPr/>
            </a:p>
          </p:txBody>
        </p:sp>
        <p:sp>
          <p:nvSpPr>
            <p:cNvPr id="18" name="object 18"/>
            <p:cNvSpPr/>
            <p:nvPr/>
          </p:nvSpPr>
          <p:spPr>
            <a:xfrm>
              <a:off x="1222857" y="1069594"/>
              <a:ext cx="7159625" cy="570230"/>
            </a:xfrm>
            <a:custGeom>
              <a:avLst/>
              <a:gdLst/>
              <a:ahLst/>
              <a:cxnLst/>
              <a:rect l="l" t="t" r="r" b="b"/>
              <a:pathLst>
                <a:path w="7159625" h="570230">
                  <a:moveTo>
                    <a:pt x="7159142" y="94995"/>
                  </a:moveTo>
                  <a:lnTo>
                    <a:pt x="7159142" y="474852"/>
                  </a:lnTo>
                  <a:lnTo>
                    <a:pt x="7151675" y="511804"/>
                  </a:lnTo>
                  <a:lnTo>
                    <a:pt x="7131313" y="541956"/>
                  </a:lnTo>
                  <a:lnTo>
                    <a:pt x="7101117" y="562274"/>
                  </a:lnTo>
                  <a:lnTo>
                    <a:pt x="7064146" y="569721"/>
                  </a:lnTo>
                  <a:lnTo>
                    <a:pt x="0" y="569721"/>
                  </a:lnTo>
                  <a:lnTo>
                    <a:pt x="0" y="0"/>
                  </a:lnTo>
                  <a:lnTo>
                    <a:pt x="7064146" y="0"/>
                  </a:lnTo>
                  <a:lnTo>
                    <a:pt x="7101117" y="7467"/>
                  </a:lnTo>
                  <a:lnTo>
                    <a:pt x="7131313" y="27828"/>
                  </a:lnTo>
                  <a:lnTo>
                    <a:pt x="7151675" y="58025"/>
                  </a:lnTo>
                  <a:lnTo>
                    <a:pt x="7159142" y="94995"/>
                  </a:lnTo>
                  <a:close/>
                </a:path>
              </a:pathLst>
            </a:custGeom>
            <a:ln w="25400">
              <a:solidFill>
                <a:srgbClr val="FD8537"/>
              </a:solidFill>
            </a:ln>
          </p:spPr>
          <p:txBody>
            <a:bodyPr wrap="square" lIns="0" tIns="0" rIns="0" bIns="0" rtlCol="0"/>
            <a:lstStyle/>
            <a:p>
              <a:endParaRPr/>
            </a:p>
          </p:txBody>
        </p:sp>
      </p:grpSp>
      <p:sp>
        <p:nvSpPr>
          <p:cNvPr id="19" name="object 19"/>
          <p:cNvSpPr txBox="1"/>
          <p:nvPr/>
        </p:nvSpPr>
        <p:spPr>
          <a:xfrm>
            <a:off x="1409446" y="1095502"/>
            <a:ext cx="2190750" cy="452120"/>
          </a:xfrm>
          <a:prstGeom prst="rect">
            <a:avLst/>
          </a:prstGeom>
        </p:spPr>
        <p:txBody>
          <a:bodyPr vert="horz" wrap="square" lIns="0" tIns="12065" rIns="0" bIns="0" rtlCol="0">
            <a:spAutoFit/>
          </a:bodyPr>
          <a:lstStyle/>
          <a:p>
            <a:pPr marL="299085" indent="-287020">
              <a:lnSpc>
                <a:spcPct val="100000"/>
              </a:lnSpc>
              <a:spcBef>
                <a:spcPts val="95"/>
              </a:spcBef>
              <a:buChar char="•"/>
              <a:tabLst>
                <a:tab pos="299085" algn="l"/>
                <a:tab pos="299720" algn="l"/>
              </a:tabLst>
            </a:pPr>
            <a:r>
              <a:rPr sz="2800" spc="-5" dirty="0">
                <a:latin typeface="Arial"/>
                <a:cs typeface="Arial"/>
              </a:rPr>
              <a:t>Prospecting</a:t>
            </a:r>
            <a:endParaRPr sz="2800">
              <a:latin typeface="Arial"/>
              <a:cs typeface="Arial"/>
            </a:endParaRPr>
          </a:p>
        </p:txBody>
      </p:sp>
      <p:grpSp>
        <p:nvGrpSpPr>
          <p:cNvPr id="20" name="object 20"/>
          <p:cNvGrpSpPr/>
          <p:nvPr/>
        </p:nvGrpSpPr>
        <p:grpSpPr>
          <a:xfrm>
            <a:off x="596900" y="1849754"/>
            <a:ext cx="638810" cy="901700"/>
            <a:chOff x="596900" y="1849754"/>
            <a:chExt cx="638810" cy="901700"/>
          </a:xfrm>
        </p:grpSpPr>
        <p:sp>
          <p:nvSpPr>
            <p:cNvPr id="21" name="object 21"/>
            <p:cNvSpPr/>
            <p:nvPr/>
          </p:nvSpPr>
          <p:spPr>
            <a:xfrm>
              <a:off x="609600" y="1862454"/>
              <a:ext cx="613410" cy="876300"/>
            </a:xfrm>
            <a:custGeom>
              <a:avLst/>
              <a:gdLst/>
              <a:ahLst/>
              <a:cxnLst/>
              <a:rect l="l" t="t" r="r" b="b"/>
              <a:pathLst>
                <a:path w="613410" h="876300">
                  <a:moveTo>
                    <a:pt x="613257" y="0"/>
                  </a:moveTo>
                  <a:lnTo>
                    <a:pt x="306628" y="306578"/>
                  </a:lnTo>
                  <a:lnTo>
                    <a:pt x="0" y="0"/>
                  </a:lnTo>
                  <a:lnTo>
                    <a:pt x="0" y="569468"/>
                  </a:lnTo>
                  <a:lnTo>
                    <a:pt x="306628" y="876046"/>
                  </a:lnTo>
                  <a:lnTo>
                    <a:pt x="613257" y="569468"/>
                  </a:lnTo>
                  <a:lnTo>
                    <a:pt x="613257" y="0"/>
                  </a:lnTo>
                  <a:close/>
                </a:path>
              </a:pathLst>
            </a:custGeom>
            <a:solidFill>
              <a:srgbClr val="FD8537"/>
            </a:solidFill>
          </p:spPr>
          <p:txBody>
            <a:bodyPr wrap="square" lIns="0" tIns="0" rIns="0" bIns="0" rtlCol="0"/>
            <a:lstStyle/>
            <a:p>
              <a:endParaRPr/>
            </a:p>
          </p:txBody>
        </p:sp>
        <p:sp>
          <p:nvSpPr>
            <p:cNvPr id="22" name="object 22"/>
            <p:cNvSpPr/>
            <p:nvPr/>
          </p:nvSpPr>
          <p:spPr>
            <a:xfrm>
              <a:off x="609600" y="1862454"/>
              <a:ext cx="613410" cy="876300"/>
            </a:xfrm>
            <a:custGeom>
              <a:avLst/>
              <a:gdLst/>
              <a:ahLst/>
              <a:cxnLst/>
              <a:rect l="l" t="t" r="r" b="b"/>
              <a:pathLst>
                <a:path w="613410" h="876300">
                  <a:moveTo>
                    <a:pt x="613257" y="0"/>
                  </a:moveTo>
                  <a:lnTo>
                    <a:pt x="613257" y="569468"/>
                  </a:lnTo>
                  <a:lnTo>
                    <a:pt x="306628" y="876046"/>
                  </a:lnTo>
                  <a:lnTo>
                    <a:pt x="0" y="569468"/>
                  </a:lnTo>
                  <a:lnTo>
                    <a:pt x="0" y="0"/>
                  </a:lnTo>
                  <a:lnTo>
                    <a:pt x="306628" y="306578"/>
                  </a:lnTo>
                  <a:lnTo>
                    <a:pt x="613257" y="0"/>
                  </a:lnTo>
                  <a:close/>
                </a:path>
              </a:pathLst>
            </a:custGeom>
            <a:ln w="25400">
              <a:solidFill>
                <a:srgbClr val="FD8537"/>
              </a:solidFill>
            </a:ln>
          </p:spPr>
          <p:txBody>
            <a:bodyPr wrap="square" lIns="0" tIns="0" rIns="0" bIns="0" rtlCol="0"/>
            <a:lstStyle/>
            <a:p>
              <a:endParaRPr/>
            </a:p>
          </p:txBody>
        </p:sp>
      </p:grpSp>
      <p:sp>
        <p:nvSpPr>
          <p:cNvPr id="23" name="object 23"/>
          <p:cNvSpPr txBox="1"/>
          <p:nvPr/>
        </p:nvSpPr>
        <p:spPr>
          <a:xfrm>
            <a:off x="819403" y="2077339"/>
            <a:ext cx="1949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Arial"/>
                <a:cs typeface="Arial"/>
              </a:rPr>
              <a:t>2</a:t>
            </a:r>
            <a:endParaRPr sz="2400">
              <a:latin typeface="Arial"/>
              <a:cs typeface="Arial"/>
            </a:endParaRPr>
          </a:p>
        </p:txBody>
      </p:sp>
      <p:grpSp>
        <p:nvGrpSpPr>
          <p:cNvPr id="24" name="object 24"/>
          <p:cNvGrpSpPr/>
          <p:nvPr/>
        </p:nvGrpSpPr>
        <p:grpSpPr>
          <a:xfrm>
            <a:off x="1210157" y="1849754"/>
            <a:ext cx="7185025" cy="594995"/>
            <a:chOff x="1210157" y="1849754"/>
            <a:chExt cx="7185025" cy="594995"/>
          </a:xfrm>
        </p:grpSpPr>
        <p:sp>
          <p:nvSpPr>
            <p:cNvPr id="25" name="object 25"/>
            <p:cNvSpPr/>
            <p:nvPr/>
          </p:nvSpPr>
          <p:spPr>
            <a:xfrm>
              <a:off x="1222857" y="1862454"/>
              <a:ext cx="7159625" cy="569595"/>
            </a:xfrm>
            <a:custGeom>
              <a:avLst/>
              <a:gdLst/>
              <a:ahLst/>
              <a:cxnLst/>
              <a:rect l="l" t="t" r="r" b="b"/>
              <a:pathLst>
                <a:path w="7159625" h="569594">
                  <a:moveTo>
                    <a:pt x="7064273" y="0"/>
                  </a:moveTo>
                  <a:lnTo>
                    <a:pt x="0" y="0"/>
                  </a:lnTo>
                  <a:lnTo>
                    <a:pt x="0" y="569468"/>
                  </a:lnTo>
                  <a:lnTo>
                    <a:pt x="7064273" y="569468"/>
                  </a:lnTo>
                  <a:lnTo>
                    <a:pt x="7101170" y="562002"/>
                  </a:lnTo>
                  <a:lnTo>
                    <a:pt x="7131329" y="541654"/>
                  </a:lnTo>
                  <a:lnTo>
                    <a:pt x="7151677" y="511496"/>
                  </a:lnTo>
                  <a:lnTo>
                    <a:pt x="7159142" y="474599"/>
                  </a:lnTo>
                  <a:lnTo>
                    <a:pt x="7159142" y="94869"/>
                  </a:lnTo>
                  <a:lnTo>
                    <a:pt x="7151677" y="57971"/>
                  </a:lnTo>
                  <a:lnTo>
                    <a:pt x="7131329" y="27812"/>
                  </a:lnTo>
                  <a:lnTo>
                    <a:pt x="7101170" y="7465"/>
                  </a:lnTo>
                  <a:lnTo>
                    <a:pt x="7064273" y="0"/>
                  </a:lnTo>
                  <a:close/>
                </a:path>
              </a:pathLst>
            </a:custGeom>
            <a:solidFill>
              <a:srgbClr val="FFFFFF">
                <a:alpha val="90194"/>
              </a:srgbClr>
            </a:solidFill>
          </p:spPr>
          <p:txBody>
            <a:bodyPr wrap="square" lIns="0" tIns="0" rIns="0" bIns="0" rtlCol="0"/>
            <a:lstStyle/>
            <a:p>
              <a:endParaRPr/>
            </a:p>
          </p:txBody>
        </p:sp>
        <p:sp>
          <p:nvSpPr>
            <p:cNvPr id="26" name="object 26"/>
            <p:cNvSpPr/>
            <p:nvPr/>
          </p:nvSpPr>
          <p:spPr>
            <a:xfrm>
              <a:off x="1222857" y="1862454"/>
              <a:ext cx="7159625" cy="569595"/>
            </a:xfrm>
            <a:custGeom>
              <a:avLst/>
              <a:gdLst/>
              <a:ahLst/>
              <a:cxnLst/>
              <a:rect l="l" t="t" r="r" b="b"/>
              <a:pathLst>
                <a:path w="7159625" h="569594">
                  <a:moveTo>
                    <a:pt x="7159142" y="94869"/>
                  </a:moveTo>
                  <a:lnTo>
                    <a:pt x="7159142" y="474599"/>
                  </a:lnTo>
                  <a:lnTo>
                    <a:pt x="7151677" y="511496"/>
                  </a:lnTo>
                  <a:lnTo>
                    <a:pt x="7131329" y="541654"/>
                  </a:lnTo>
                  <a:lnTo>
                    <a:pt x="7101170" y="562002"/>
                  </a:lnTo>
                  <a:lnTo>
                    <a:pt x="7064273" y="569468"/>
                  </a:lnTo>
                  <a:lnTo>
                    <a:pt x="0" y="569468"/>
                  </a:lnTo>
                  <a:lnTo>
                    <a:pt x="0" y="0"/>
                  </a:lnTo>
                  <a:lnTo>
                    <a:pt x="7064273" y="0"/>
                  </a:lnTo>
                  <a:lnTo>
                    <a:pt x="7101170" y="7465"/>
                  </a:lnTo>
                  <a:lnTo>
                    <a:pt x="7131329" y="27812"/>
                  </a:lnTo>
                  <a:lnTo>
                    <a:pt x="7151677" y="57971"/>
                  </a:lnTo>
                  <a:lnTo>
                    <a:pt x="7159142" y="94869"/>
                  </a:lnTo>
                  <a:close/>
                </a:path>
              </a:pathLst>
            </a:custGeom>
            <a:ln w="25399">
              <a:solidFill>
                <a:srgbClr val="FD8537"/>
              </a:solidFill>
            </a:ln>
          </p:spPr>
          <p:txBody>
            <a:bodyPr wrap="square" lIns="0" tIns="0" rIns="0" bIns="0" rtlCol="0"/>
            <a:lstStyle/>
            <a:p>
              <a:endParaRPr/>
            </a:p>
          </p:txBody>
        </p:sp>
      </p:grpSp>
      <p:sp>
        <p:nvSpPr>
          <p:cNvPr id="27" name="object 27"/>
          <p:cNvSpPr txBox="1"/>
          <p:nvPr/>
        </p:nvSpPr>
        <p:spPr>
          <a:xfrm>
            <a:off x="1409446" y="1888362"/>
            <a:ext cx="6134354" cy="452120"/>
          </a:xfrm>
          <a:prstGeom prst="rect">
            <a:avLst/>
          </a:prstGeom>
        </p:spPr>
        <p:txBody>
          <a:bodyPr vert="horz" wrap="square" lIns="0" tIns="12065" rIns="0" bIns="0" rtlCol="0">
            <a:spAutoFit/>
          </a:bodyPr>
          <a:lstStyle/>
          <a:p>
            <a:pPr marL="299085" indent="-287020">
              <a:lnSpc>
                <a:spcPct val="100000"/>
              </a:lnSpc>
              <a:spcBef>
                <a:spcPts val="95"/>
              </a:spcBef>
              <a:buChar char="•"/>
              <a:tabLst>
                <a:tab pos="299085" algn="l"/>
                <a:tab pos="299720" algn="l"/>
              </a:tabLst>
            </a:pPr>
            <a:r>
              <a:rPr sz="2800" spc="-5" smtClean="0">
                <a:latin typeface="Arial"/>
                <a:cs typeface="Arial"/>
              </a:rPr>
              <a:t>Pre-Approach</a:t>
            </a:r>
            <a:r>
              <a:rPr lang="en-US" sz="2800" spc="-5" dirty="0" smtClean="0">
                <a:latin typeface="Arial"/>
                <a:cs typeface="Arial"/>
              </a:rPr>
              <a:t> [</a:t>
            </a:r>
            <a:r>
              <a:rPr lang="en-US" sz="2000" spc="-5" dirty="0" smtClean="0">
                <a:latin typeface="Arial"/>
                <a:cs typeface="Arial"/>
              </a:rPr>
              <a:t>Planning the Sales Call</a:t>
            </a:r>
            <a:r>
              <a:rPr lang="en-US" sz="2800" spc="-5" dirty="0" smtClean="0">
                <a:latin typeface="Arial"/>
                <a:cs typeface="Arial"/>
              </a:rPr>
              <a:t>]</a:t>
            </a:r>
            <a:endParaRPr sz="2800">
              <a:latin typeface="Arial"/>
              <a:cs typeface="Arial"/>
            </a:endParaRPr>
          </a:p>
        </p:txBody>
      </p:sp>
      <p:grpSp>
        <p:nvGrpSpPr>
          <p:cNvPr id="28" name="object 28"/>
          <p:cNvGrpSpPr/>
          <p:nvPr/>
        </p:nvGrpSpPr>
        <p:grpSpPr>
          <a:xfrm>
            <a:off x="596900" y="2642616"/>
            <a:ext cx="638810" cy="901700"/>
            <a:chOff x="596900" y="2642616"/>
            <a:chExt cx="638810" cy="901700"/>
          </a:xfrm>
        </p:grpSpPr>
        <p:sp>
          <p:nvSpPr>
            <p:cNvPr id="29" name="object 29"/>
            <p:cNvSpPr/>
            <p:nvPr/>
          </p:nvSpPr>
          <p:spPr>
            <a:xfrm>
              <a:off x="609600" y="2655316"/>
              <a:ext cx="613410" cy="876300"/>
            </a:xfrm>
            <a:custGeom>
              <a:avLst/>
              <a:gdLst/>
              <a:ahLst/>
              <a:cxnLst/>
              <a:rect l="l" t="t" r="r" b="b"/>
              <a:pathLst>
                <a:path w="613410" h="876300">
                  <a:moveTo>
                    <a:pt x="613257" y="0"/>
                  </a:moveTo>
                  <a:lnTo>
                    <a:pt x="306628" y="306578"/>
                  </a:lnTo>
                  <a:lnTo>
                    <a:pt x="0" y="0"/>
                  </a:lnTo>
                  <a:lnTo>
                    <a:pt x="0" y="569468"/>
                  </a:lnTo>
                  <a:lnTo>
                    <a:pt x="306628" y="876046"/>
                  </a:lnTo>
                  <a:lnTo>
                    <a:pt x="613257" y="569468"/>
                  </a:lnTo>
                  <a:lnTo>
                    <a:pt x="613257" y="0"/>
                  </a:lnTo>
                  <a:close/>
                </a:path>
              </a:pathLst>
            </a:custGeom>
            <a:solidFill>
              <a:srgbClr val="FD8537"/>
            </a:solidFill>
          </p:spPr>
          <p:txBody>
            <a:bodyPr wrap="square" lIns="0" tIns="0" rIns="0" bIns="0" rtlCol="0"/>
            <a:lstStyle/>
            <a:p>
              <a:endParaRPr/>
            </a:p>
          </p:txBody>
        </p:sp>
        <p:sp>
          <p:nvSpPr>
            <p:cNvPr id="30" name="object 30"/>
            <p:cNvSpPr/>
            <p:nvPr/>
          </p:nvSpPr>
          <p:spPr>
            <a:xfrm>
              <a:off x="609600" y="2655316"/>
              <a:ext cx="613410" cy="876300"/>
            </a:xfrm>
            <a:custGeom>
              <a:avLst/>
              <a:gdLst/>
              <a:ahLst/>
              <a:cxnLst/>
              <a:rect l="l" t="t" r="r" b="b"/>
              <a:pathLst>
                <a:path w="613410" h="876300">
                  <a:moveTo>
                    <a:pt x="613257" y="0"/>
                  </a:moveTo>
                  <a:lnTo>
                    <a:pt x="613257" y="569468"/>
                  </a:lnTo>
                  <a:lnTo>
                    <a:pt x="306628" y="876046"/>
                  </a:lnTo>
                  <a:lnTo>
                    <a:pt x="0" y="569468"/>
                  </a:lnTo>
                  <a:lnTo>
                    <a:pt x="0" y="0"/>
                  </a:lnTo>
                  <a:lnTo>
                    <a:pt x="306628" y="306578"/>
                  </a:lnTo>
                  <a:lnTo>
                    <a:pt x="613257" y="0"/>
                  </a:lnTo>
                  <a:close/>
                </a:path>
              </a:pathLst>
            </a:custGeom>
            <a:ln w="25400">
              <a:solidFill>
                <a:srgbClr val="FD8537"/>
              </a:solidFill>
            </a:ln>
          </p:spPr>
          <p:txBody>
            <a:bodyPr wrap="square" lIns="0" tIns="0" rIns="0" bIns="0" rtlCol="0"/>
            <a:lstStyle/>
            <a:p>
              <a:endParaRPr/>
            </a:p>
          </p:txBody>
        </p:sp>
      </p:grpSp>
      <p:sp>
        <p:nvSpPr>
          <p:cNvPr id="31" name="object 31"/>
          <p:cNvSpPr txBox="1"/>
          <p:nvPr/>
        </p:nvSpPr>
        <p:spPr>
          <a:xfrm>
            <a:off x="819403" y="2870072"/>
            <a:ext cx="1949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Arial"/>
                <a:cs typeface="Arial"/>
              </a:rPr>
              <a:t>3</a:t>
            </a:r>
            <a:endParaRPr sz="2400">
              <a:latin typeface="Arial"/>
              <a:cs typeface="Arial"/>
            </a:endParaRPr>
          </a:p>
        </p:txBody>
      </p:sp>
      <p:grpSp>
        <p:nvGrpSpPr>
          <p:cNvPr id="32" name="object 32"/>
          <p:cNvGrpSpPr/>
          <p:nvPr/>
        </p:nvGrpSpPr>
        <p:grpSpPr>
          <a:xfrm>
            <a:off x="1210157" y="2642616"/>
            <a:ext cx="7185025" cy="594995"/>
            <a:chOff x="1210157" y="2642616"/>
            <a:chExt cx="7185025" cy="594995"/>
          </a:xfrm>
        </p:grpSpPr>
        <p:sp>
          <p:nvSpPr>
            <p:cNvPr id="33" name="object 33"/>
            <p:cNvSpPr/>
            <p:nvPr/>
          </p:nvSpPr>
          <p:spPr>
            <a:xfrm>
              <a:off x="1222857" y="2655316"/>
              <a:ext cx="7159625" cy="569595"/>
            </a:xfrm>
            <a:custGeom>
              <a:avLst/>
              <a:gdLst/>
              <a:ahLst/>
              <a:cxnLst/>
              <a:rect l="l" t="t" r="r" b="b"/>
              <a:pathLst>
                <a:path w="7159625" h="569594">
                  <a:moveTo>
                    <a:pt x="7064273" y="0"/>
                  </a:moveTo>
                  <a:lnTo>
                    <a:pt x="0" y="0"/>
                  </a:lnTo>
                  <a:lnTo>
                    <a:pt x="0" y="569468"/>
                  </a:lnTo>
                  <a:lnTo>
                    <a:pt x="7064273" y="569468"/>
                  </a:lnTo>
                  <a:lnTo>
                    <a:pt x="7101170" y="562000"/>
                  </a:lnTo>
                  <a:lnTo>
                    <a:pt x="7131329" y="541639"/>
                  </a:lnTo>
                  <a:lnTo>
                    <a:pt x="7151677" y="511442"/>
                  </a:lnTo>
                  <a:lnTo>
                    <a:pt x="7159142" y="474472"/>
                  </a:lnTo>
                  <a:lnTo>
                    <a:pt x="7159142" y="94869"/>
                  </a:lnTo>
                  <a:lnTo>
                    <a:pt x="7151677" y="57971"/>
                  </a:lnTo>
                  <a:lnTo>
                    <a:pt x="7131329" y="27812"/>
                  </a:lnTo>
                  <a:lnTo>
                    <a:pt x="7101170" y="7465"/>
                  </a:lnTo>
                  <a:lnTo>
                    <a:pt x="7064273" y="0"/>
                  </a:lnTo>
                  <a:close/>
                </a:path>
              </a:pathLst>
            </a:custGeom>
            <a:solidFill>
              <a:srgbClr val="FFFFFF">
                <a:alpha val="90194"/>
              </a:srgbClr>
            </a:solidFill>
          </p:spPr>
          <p:txBody>
            <a:bodyPr wrap="square" lIns="0" tIns="0" rIns="0" bIns="0" rtlCol="0"/>
            <a:lstStyle/>
            <a:p>
              <a:endParaRPr sz="2800"/>
            </a:p>
          </p:txBody>
        </p:sp>
        <p:sp>
          <p:nvSpPr>
            <p:cNvPr id="34" name="object 34"/>
            <p:cNvSpPr/>
            <p:nvPr/>
          </p:nvSpPr>
          <p:spPr>
            <a:xfrm>
              <a:off x="1222857" y="2655316"/>
              <a:ext cx="7159625" cy="569595"/>
            </a:xfrm>
            <a:custGeom>
              <a:avLst/>
              <a:gdLst/>
              <a:ahLst/>
              <a:cxnLst/>
              <a:rect l="l" t="t" r="r" b="b"/>
              <a:pathLst>
                <a:path w="7159625" h="569594">
                  <a:moveTo>
                    <a:pt x="7159142" y="94869"/>
                  </a:moveTo>
                  <a:lnTo>
                    <a:pt x="7159142" y="474472"/>
                  </a:lnTo>
                  <a:lnTo>
                    <a:pt x="7151677" y="511442"/>
                  </a:lnTo>
                  <a:lnTo>
                    <a:pt x="7131329" y="541639"/>
                  </a:lnTo>
                  <a:lnTo>
                    <a:pt x="7101170" y="562000"/>
                  </a:lnTo>
                  <a:lnTo>
                    <a:pt x="7064273" y="569468"/>
                  </a:lnTo>
                  <a:lnTo>
                    <a:pt x="0" y="569468"/>
                  </a:lnTo>
                  <a:lnTo>
                    <a:pt x="0" y="0"/>
                  </a:lnTo>
                  <a:lnTo>
                    <a:pt x="7064273" y="0"/>
                  </a:lnTo>
                  <a:lnTo>
                    <a:pt x="7101170" y="7465"/>
                  </a:lnTo>
                  <a:lnTo>
                    <a:pt x="7131329" y="27812"/>
                  </a:lnTo>
                  <a:lnTo>
                    <a:pt x="7151677" y="57971"/>
                  </a:lnTo>
                  <a:lnTo>
                    <a:pt x="7159142" y="94869"/>
                  </a:lnTo>
                  <a:close/>
                </a:path>
              </a:pathLst>
            </a:custGeom>
            <a:ln w="25399">
              <a:solidFill>
                <a:srgbClr val="FD8537"/>
              </a:solidFill>
            </a:ln>
          </p:spPr>
          <p:txBody>
            <a:bodyPr wrap="square" lIns="0" tIns="0" rIns="0" bIns="0" rtlCol="0"/>
            <a:lstStyle/>
            <a:p>
              <a:endParaRPr sz="2800"/>
            </a:p>
          </p:txBody>
        </p:sp>
      </p:grpSp>
      <p:sp>
        <p:nvSpPr>
          <p:cNvPr id="35" name="object 35"/>
          <p:cNvSpPr txBox="1"/>
          <p:nvPr/>
        </p:nvSpPr>
        <p:spPr>
          <a:xfrm>
            <a:off x="1409446" y="2681477"/>
            <a:ext cx="6591554" cy="452120"/>
          </a:xfrm>
          <a:prstGeom prst="rect">
            <a:avLst/>
          </a:prstGeom>
        </p:spPr>
        <p:txBody>
          <a:bodyPr vert="horz" wrap="square" lIns="0" tIns="12065" rIns="0" bIns="0" rtlCol="0">
            <a:spAutoFit/>
          </a:bodyPr>
          <a:lstStyle/>
          <a:p>
            <a:pPr marL="299085" indent="-287020">
              <a:lnSpc>
                <a:spcPct val="100000"/>
              </a:lnSpc>
              <a:spcBef>
                <a:spcPts val="95"/>
              </a:spcBef>
              <a:buChar char="•"/>
              <a:tabLst>
                <a:tab pos="299085" algn="l"/>
                <a:tab pos="299720" algn="l"/>
              </a:tabLst>
            </a:pPr>
            <a:r>
              <a:rPr sz="2800" spc="-5" smtClean="0">
                <a:latin typeface="Arial"/>
                <a:cs typeface="Arial"/>
              </a:rPr>
              <a:t>Approach</a:t>
            </a:r>
            <a:r>
              <a:rPr lang="en-US" sz="2800" spc="-5" dirty="0" smtClean="0">
                <a:latin typeface="Arial"/>
                <a:cs typeface="Arial"/>
              </a:rPr>
              <a:t> [ </a:t>
            </a:r>
            <a:r>
              <a:rPr lang="en-US" sz="2000" spc="-5" dirty="0" smtClean="0">
                <a:latin typeface="Arial"/>
                <a:cs typeface="Arial"/>
              </a:rPr>
              <a:t>Selecting the Presentation Method </a:t>
            </a:r>
            <a:r>
              <a:rPr lang="en-US" sz="2800" spc="-5" dirty="0" smtClean="0">
                <a:latin typeface="Arial"/>
                <a:cs typeface="Arial"/>
              </a:rPr>
              <a:t>]</a:t>
            </a:r>
            <a:endParaRPr sz="2800">
              <a:latin typeface="Arial"/>
              <a:cs typeface="Arial"/>
            </a:endParaRPr>
          </a:p>
        </p:txBody>
      </p:sp>
      <p:grpSp>
        <p:nvGrpSpPr>
          <p:cNvPr id="36" name="object 36"/>
          <p:cNvGrpSpPr/>
          <p:nvPr/>
        </p:nvGrpSpPr>
        <p:grpSpPr>
          <a:xfrm>
            <a:off x="596900" y="3435477"/>
            <a:ext cx="638810" cy="901700"/>
            <a:chOff x="596900" y="3435477"/>
            <a:chExt cx="638810" cy="901700"/>
          </a:xfrm>
        </p:grpSpPr>
        <p:sp>
          <p:nvSpPr>
            <p:cNvPr id="37" name="object 37"/>
            <p:cNvSpPr/>
            <p:nvPr/>
          </p:nvSpPr>
          <p:spPr>
            <a:xfrm>
              <a:off x="609600" y="3448177"/>
              <a:ext cx="613410" cy="876300"/>
            </a:xfrm>
            <a:custGeom>
              <a:avLst/>
              <a:gdLst/>
              <a:ahLst/>
              <a:cxnLst/>
              <a:rect l="l" t="t" r="r" b="b"/>
              <a:pathLst>
                <a:path w="613410" h="876300">
                  <a:moveTo>
                    <a:pt x="613257" y="0"/>
                  </a:moveTo>
                  <a:lnTo>
                    <a:pt x="306628" y="306578"/>
                  </a:lnTo>
                  <a:lnTo>
                    <a:pt x="0" y="0"/>
                  </a:lnTo>
                  <a:lnTo>
                    <a:pt x="0" y="569468"/>
                  </a:lnTo>
                  <a:lnTo>
                    <a:pt x="306628" y="876046"/>
                  </a:lnTo>
                  <a:lnTo>
                    <a:pt x="613257" y="569468"/>
                  </a:lnTo>
                  <a:lnTo>
                    <a:pt x="613257" y="0"/>
                  </a:lnTo>
                  <a:close/>
                </a:path>
              </a:pathLst>
            </a:custGeom>
            <a:solidFill>
              <a:srgbClr val="FD8537"/>
            </a:solidFill>
          </p:spPr>
          <p:txBody>
            <a:bodyPr wrap="square" lIns="0" tIns="0" rIns="0" bIns="0" rtlCol="0"/>
            <a:lstStyle/>
            <a:p>
              <a:endParaRPr/>
            </a:p>
          </p:txBody>
        </p:sp>
        <p:sp>
          <p:nvSpPr>
            <p:cNvPr id="38" name="object 38"/>
            <p:cNvSpPr/>
            <p:nvPr/>
          </p:nvSpPr>
          <p:spPr>
            <a:xfrm>
              <a:off x="609600" y="3448177"/>
              <a:ext cx="613410" cy="876300"/>
            </a:xfrm>
            <a:custGeom>
              <a:avLst/>
              <a:gdLst/>
              <a:ahLst/>
              <a:cxnLst/>
              <a:rect l="l" t="t" r="r" b="b"/>
              <a:pathLst>
                <a:path w="613410" h="876300">
                  <a:moveTo>
                    <a:pt x="613257" y="0"/>
                  </a:moveTo>
                  <a:lnTo>
                    <a:pt x="613257" y="569468"/>
                  </a:lnTo>
                  <a:lnTo>
                    <a:pt x="306628" y="876046"/>
                  </a:lnTo>
                  <a:lnTo>
                    <a:pt x="0" y="569468"/>
                  </a:lnTo>
                  <a:lnTo>
                    <a:pt x="0" y="0"/>
                  </a:lnTo>
                  <a:lnTo>
                    <a:pt x="306628" y="306578"/>
                  </a:lnTo>
                  <a:lnTo>
                    <a:pt x="613257" y="0"/>
                  </a:lnTo>
                  <a:close/>
                </a:path>
              </a:pathLst>
            </a:custGeom>
            <a:ln w="25400">
              <a:solidFill>
                <a:srgbClr val="FD8537"/>
              </a:solidFill>
            </a:ln>
          </p:spPr>
          <p:txBody>
            <a:bodyPr wrap="square" lIns="0" tIns="0" rIns="0" bIns="0" rtlCol="0"/>
            <a:lstStyle/>
            <a:p>
              <a:endParaRPr/>
            </a:p>
          </p:txBody>
        </p:sp>
      </p:grpSp>
      <p:sp>
        <p:nvSpPr>
          <p:cNvPr id="39" name="object 39"/>
          <p:cNvSpPr txBox="1"/>
          <p:nvPr/>
        </p:nvSpPr>
        <p:spPr>
          <a:xfrm>
            <a:off x="819403" y="3663188"/>
            <a:ext cx="1949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Arial"/>
                <a:cs typeface="Arial"/>
              </a:rPr>
              <a:t>4</a:t>
            </a:r>
            <a:endParaRPr sz="2400">
              <a:latin typeface="Arial"/>
              <a:cs typeface="Arial"/>
            </a:endParaRPr>
          </a:p>
        </p:txBody>
      </p:sp>
      <p:grpSp>
        <p:nvGrpSpPr>
          <p:cNvPr id="40" name="object 40"/>
          <p:cNvGrpSpPr/>
          <p:nvPr/>
        </p:nvGrpSpPr>
        <p:grpSpPr>
          <a:xfrm>
            <a:off x="1210157" y="3435477"/>
            <a:ext cx="7185025" cy="594995"/>
            <a:chOff x="1210157" y="3435477"/>
            <a:chExt cx="7185025" cy="594995"/>
          </a:xfrm>
        </p:grpSpPr>
        <p:sp>
          <p:nvSpPr>
            <p:cNvPr id="41" name="object 41"/>
            <p:cNvSpPr/>
            <p:nvPr/>
          </p:nvSpPr>
          <p:spPr>
            <a:xfrm>
              <a:off x="1222857" y="3448177"/>
              <a:ext cx="7159625" cy="569595"/>
            </a:xfrm>
            <a:custGeom>
              <a:avLst/>
              <a:gdLst/>
              <a:ahLst/>
              <a:cxnLst/>
              <a:rect l="l" t="t" r="r" b="b"/>
              <a:pathLst>
                <a:path w="7159625" h="569595">
                  <a:moveTo>
                    <a:pt x="7064273" y="0"/>
                  </a:moveTo>
                  <a:lnTo>
                    <a:pt x="0" y="0"/>
                  </a:lnTo>
                  <a:lnTo>
                    <a:pt x="0" y="569468"/>
                  </a:lnTo>
                  <a:lnTo>
                    <a:pt x="7064273" y="569468"/>
                  </a:lnTo>
                  <a:lnTo>
                    <a:pt x="7101170" y="562000"/>
                  </a:lnTo>
                  <a:lnTo>
                    <a:pt x="7131329" y="541639"/>
                  </a:lnTo>
                  <a:lnTo>
                    <a:pt x="7151677" y="511442"/>
                  </a:lnTo>
                  <a:lnTo>
                    <a:pt x="7159142" y="474472"/>
                  </a:lnTo>
                  <a:lnTo>
                    <a:pt x="7159142" y="94869"/>
                  </a:lnTo>
                  <a:lnTo>
                    <a:pt x="7151677" y="57917"/>
                  </a:lnTo>
                  <a:lnTo>
                    <a:pt x="7131329" y="27765"/>
                  </a:lnTo>
                  <a:lnTo>
                    <a:pt x="7101170" y="7447"/>
                  </a:lnTo>
                  <a:lnTo>
                    <a:pt x="7064273" y="0"/>
                  </a:lnTo>
                  <a:close/>
                </a:path>
              </a:pathLst>
            </a:custGeom>
            <a:solidFill>
              <a:srgbClr val="FFFFFF">
                <a:alpha val="90194"/>
              </a:srgbClr>
            </a:solidFill>
          </p:spPr>
          <p:txBody>
            <a:bodyPr wrap="square" lIns="0" tIns="0" rIns="0" bIns="0" rtlCol="0"/>
            <a:lstStyle/>
            <a:p>
              <a:endParaRPr/>
            </a:p>
          </p:txBody>
        </p:sp>
        <p:sp>
          <p:nvSpPr>
            <p:cNvPr id="42" name="object 42"/>
            <p:cNvSpPr/>
            <p:nvPr/>
          </p:nvSpPr>
          <p:spPr>
            <a:xfrm>
              <a:off x="1222857" y="3448177"/>
              <a:ext cx="7159625" cy="569595"/>
            </a:xfrm>
            <a:custGeom>
              <a:avLst/>
              <a:gdLst/>
              <a:ahLst/>
              <a:cxnLst/>
              <a:rect l="l" t="t" r="r" b="b"/>
              <a:pathLst>
                <a:path w="7159625" h="569595">
                  <a:moveTo>
                    <a:pt x="7159142" y="94869"/>
                  </a:moveTo>
                  <a:lnTo>
                    <a:pt x="7159142" y="474472"/>
                  </a:lnTo>
                  <a:lnTo>
                    <a:pt x="7151677" y="511442"/>
                  </a:lnTo>
                  <a:lnTo>
                    <a:pt x="7131329" y="541639"/>
                  </a:lnTo>
                  <a:lnTo>
                    <a:pt x="7101170" y="562000"/>
                  </a:lnTo>
                  <a:lnTo>
                    <a:pt x="7064273" y="569468"/>
                  </a:lnTo>
                  <a:lnTo>
                    <a:pt x="0" y="569468"/>
                  </a:lnTo>
                  <a:lnTo>
                    <a:pt x="0" y="0"/>
                  </a:lnTo>
                  <a:lnTo>
                    <a:pt x="7064273" y="0"/>
                  </a:lnTo>
                  <a:lnTo>
                    <a:pt x="7101170" y="7447"/>
                  </a:lnTo>
                  <a:lnTo>
                    <a:pt x="7131329" y="27765"/>
                  </a:lnTo>
                  <a:lnTo>
                    <a:pt x="7151677" y="57917"/>
                  </a:lnTo>
                  <a:lnTo>
                    <a:pt x="7159142" y="94869"/>
                  </a:lnTo>
                  <a:close/>
                </a:path>
              </a:pathLst>
            </a:custGeom>
            <a:ln w="25399">
              <a:solidFill>
                <a:srgbClr val="FD8537"/>
              </a:solidFill>
            </a:ln>
          </p:spPr>
          <p:txBody>
            <a:bodyPr wrap="square" lIns="0" tIns="0" rIns="0" bIns="0" rtlCol="0"/>
            <a:lstStyle/>
            <a:p>
              <a:endParaRPr/>
            </a:p>
          </p:txBody>
        </p:sp>
      </p:grpSp>
      <p:sp>
        <p:nvSpPr>
          <p:cNvPr id="43" name="object 43"/>
          <p:cNvSpPr txBox="1"/>
          <p:nvPr/>
        </p:nvSpPr>
        <p:spPr>
          <a:xfrm>
            <a:off x="1409446" y="3474465"/>
            <a:ext cx="5408930" cy="452120"/>
          </a:xfrm>
          <a:prstGeom prst="rect">
            <a:avLst/>
          </a:prstGeom>
        </p:spPr>
        <p:txBody>
          <a:bodyPr vert="horz" wrap="square" lIns="0" tIns="12065" rIns="0" bIns="0" rtlCol="0">
            <a:spAutoFit/>
          </a:bodyPr>
          <a:lstStyle/>
          <a:p>
            <a:pPr marL="299085" indent="-287020">
              <a:lnSpc>
                <a:spcPct val="100000"/>
              </a:lnSpc>
              <a:spcBef>
                <a:spcPts val="95"/>
              </a:spcBef>
              <a:buChar char="•"/>
              <a:tabLst>
                <a:tab pos="299085" algn="l"/>
                <a:tab pos="299720" algn="l"/>
              </a:tabLst>
            </a:pPr>
            <a:r>
              <a:rPr sz="2800" spc="-5" dirty="0">
                <a:latin typeface="Arial"/>
                <a:cs typeface="Arial"/>
              </a:rPr>
              <a:t>Presentation and</a:t>
            </a:r>
            <a:r>
              <a:rPr sz="2800" spc="-10" dirty="0">
                <a:latin typeface="Arial"/>
                <a:cs typeface="Arial"/>
              </a:rPr>
              <a:t> </a:t>
            </a:r>
            <a:r>
              <a:rPr sz="2800" spc="-5" dirty="0">
                <a:latin typeface="Arial"/>
                <a:cs typeface="Arial"/>
              </a:rPr>
              <a:t>Demonstration</a:t>
            </a:r>
            <a:endParaRPr sz="2800">
              <a:latin typeface="Arial"/>
              <a:cs typeface="Arial"/>
            </a:endParaRPr>
          </a:p>
        </p:txBody>
      </p:sp>
      <p:grpSp>
        <p:nvGrpSpPr>
          <p:cNvPr id="44" name="object 44"/>
          <p:cNvGrpSpPr/>
          <p:nvPr/>
        </p:nvGrpSpPr>
        <p:grpSpPr>
          <a:xfrm>
            <a:off x="596900" y="4228338"/>
            <a:ext cx="638810" cy="901700"/>
            <a:chOff x="596900" y="4228338"/>
            <a:chExt cx="638810" cy="901700"/>
          </a:xfrm>
        </p:grpSpPr>
        <p:sp>
          <p:nvSpPr>
            <p:cNvPr id="45" name="object 45"/>
            <p:cNvSpPr/>
            <p:nvPr/>
          </p:nvSpPr>
          <p:spPr>
            <a:xfrm>
              <a:off x="609600" y="4241038"/>
              <a:ext cx="613410" cy="876300"/>
            </a:xfrm>
            <a:custGeom>
              <a:avLst/>
              <a:gdLst/>
              <a:ahLst/>
              <a:cxnLst/>
              <a:rect l="l" t="t" r="r" b="b"/>
              <a:pathLst>
                <a:path w="613410" h="876300">
                  <a:moveTo>
                    <a:pt x="613257" y="0"/>
                  </a:moveTo>
                  <a:lnTo>
                    <a:pt x="306628" y="306578"/>
                  </a:lnTo>
                  <a:lnTo>
                    <a:pt x="0" y="0"/>
                  </a:lnTo>
                  <a:lnTo>
                    <a:pt x="0" y="569468"/>
                  </a:lnTo>
                  <a:lnTo>
                    <a:pt x="306628" y="876045"/>
                  </a:lnTo>
                  <a:lnTo>
                    <a:pt x="613257" y="569468"/>
                  </a:lnTo>
                  <a:lnTo>
                    <a:pt x="613257" y="0"/>
                  </a:lnTo>
                  <a:close/>
                </a:path>
              </a:pathLst>
            </a:custGeom>
            <a:solidFill>
              <a:srgbClr val="FD8537"/>
            </a:solidFill>
          </p:spPr>
          <p:txBody>
            <a:bodyPr wrap="square" lIns="0" tIns="0" rIns="0" bIns="0" rtlCol="0"/>
            <a:lstStyle/>
            <a:p>
              <a:endParaRPr/>
            </a:p>
          </p:txBody>
        </p:sp>
        <p:sp>
          <p:nvSpPr>
            <p:cNvPr id="46" name="object 46"/>
            <p:cNvSpPr/>
            <p:nvPr/>
          </p:nvSpPr>
          <p:spPr>
            <a:xfrm>
              <a:off x="609600" y="4241038"/>
              <a:ext cx="613410" cy="876300"/>
            </a:xfrm>
            <a:custGeom>
              <a:avLst/>
              <a:gdLst/>
              <a:ahLst/>
              <a:cxnLst/>
              <a:rect l="l" t="t" r="r" b="b"/>
              <a:pathLst>
                <a:path w="613410" h="876300">
                  <a:moveTo>
                    <a:pt x="613257" y="0"/>
                  </a:moveTo>
                  <a:lnTo>
                    <a:pt x="613257" y="569468"/>
                  </a:lnTo>
                  <a:lnTo>
                    <a:pt x="306628" y="876045"/>
                  </a:lnTo>
                  <a:lnTo>
                    <a:pt x="0" y="569468"/>
                  </a:lnTo>
                  <a:lnTo>
                    <a:pt x="0" y="0"/>
                  </a:lnTo>
                  <a:lnTo>
                    <a:pt x="306628" y="306578"/>
                  </a:lnTo>
                  <a:lnTo>
                    <a:pt x="613257" y="0"/>
                  </a:lnTo>
                  <a:close/>
                </a:path>
              </a:pathLst>
            </a:custGeom>
            <a:ln w="25400">
              <a:solidFill>
                <a:srgbClr val="FD8537"/>
              </a:solidFill>
            </a:ln>
          </p:spPr>
          <p:txBody>
            <a:bodyPr wrap="square" lIns="0" tIns="0" rIns="0" bIns="0" rtlCol="0"/>
            <a:lstStyle/>
            <a:p>
              <a:endParaRPr/>
            </a:p>
          </p:txBody>
        </p:sp>
      </p:grpSp>
      <p:sp>
        <p:nvSpPr>
          <p:cNvPr id="47" name="object 47"/>
          <p:cNvSpPr txBox="1"/>
          <p:nvPr/>
        </p:nvSpPr>
        <p:spPr>
          <a:xfrm>
            <a:off x="819403" y="4456303"/>
            <a:ext cx="1949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Arial"/>
                <a:cs typeface="Arial"/>
              </a:rPr>
              <a:t>5</a:t>
            </a:r>
            <a:endParaRPr sz="2400">
              <a:latin typeface="Arial"/>
              <a:cs typeface="Arial"/>
            </a:endParaRPr>
          </a:p>
        </p:txBody>
      </p:sp>
      <p:grpSp>
        <p:nvGrpSpPr>
          <p:cNvPr id="48" name="object 48"/>
          <p:cNvGrpSpPr/>
          <p:nvPr/>
        </p:nvGrpSpPr>
        <p:grpSpPr>
          <a:xfrm>
            <a:off x="1210157" y="4228338"/>
            <a:ext cx="7185025" cy="594995"/>
            <a:chOff x="1210157" y="4228338"/>
            <a:chExt cx="7185025" cy="594995"/>
          </a:xfrm>
        </p:grpSpPr>
        <p:sp>
          <p:nvSpPr>
            <p:cNvPr id="49" name="object 49"/>
            <p:cNvSpPr/>
            <p:nvPr/>
          </p:nvSpPr>
          <p:spPr>
            <a:xfrm>
              <a:off x="1222857" y="4241038"/>
              <a:ext cx="7159625" cy="569595"/>
            </a:xfrm>
            <a:custGeom>
              <a:avLst/>
              <a:gdLst/>
              <a:ahLst/>
              <a:cxnLst/>
              <a:rect l="l" t="t" r="r" b="b"/>
              <a:pathLst>
                <a:path w="7159625" h="569595">
                  <a:moveTo>
                    <a:pt x="7064273" y="0"/>
                  </a:moveTo>
                  <a:lnTo>
                    <a:pt x="0" y="0"/>
                  </a:lnTo>
                  <a:lnTo>
                    <a:pt x="0" y="569468"/>
                  </a:lnTo>
                  <a:lnTo>
                    <a:pt x="7064273" y="569468"/>
                  </a:lnTo>
                  <a:lnTo>
                    <a:pt x="7101170" y="562000"/>
                  </a:lnTo>
                  <a:lnTo>
                    <a:pt x="7131329" y="541639"/>
                  </a:lnTo>
                  <a:lnTo>
                    <a:pt x="7151677" y="511442"/>
                  </a:lnTo>
                  <a:lnTo>
                    <a:pt x="7159142" y="474472"/>
                  </a:lnTo>
                  <a:lnTo>
                    <a:pt x="7159142" y="94868"/>
                  </a:lnTo>
                  <a:lnTo>
                    <a:pt x="7151677" y="57917"/>
                  </a:lnTo>
                  <a:lnTo>
                    <a:pt x="7131329" y="27765"/>
                  </a:lnTo>
                  <a:lnTo>
                    <a:pt x="7101170" y="7447"/>
                  </a:lnTo>
                  <a:lnTo>
                    <a:pt x="7064273" y="0"/>
                  </a:lnTo>
                  <a:close/>
                </a:path>
              </a:pathLst>
            </a:custGeom>
            <a:solidFill>
              <a:srgbClr val="FFFFFF">
                <a:alpha val="90194"/>
              </a:srgbClr>
            </a:solidFill>
          </p:spPr>
          <p:txBody>
            <a:bodyPr wrap="square" lIns="0" tIns="0" rIns="0" bIns="0" rtlCol="0"/>
            <a:lstStyle/>
            <a:p>
              <a:endParaRPr/>
            </a:p>
          </p:txBody>
        </p:sp>
        <p:sp>
          <p:nvSpPr>
            <p:cNvPr id="50" name="object 50"/>
            <p:cNvSpPr/>
            <p:nvPr/>
          </p:nvSpPr>
          <p:spPr>
            <a:xfrm>
              <a:off x="1222857" y="4241038"/>
              <a:ext cx="7159625" cy="569595"/>
            </a:xfrm>
            <a:custGeom>
              <a:avLst/>
              <a:gdLst/>
              <a:ahLst/>
              <a:cxnLst/>
              <a:rect l="l" t="t" r="r" b="b"/>
              <a:pathLst>
                <a:path w="7159625" h="569595">
                  <a:moveTo>
                    <a:pt x="7159142" y="94868"/>
                  </a:moveTo>
                  <a:lnTo>
                    <a:pt x="7159142" y="474472"/>
                  </a:lnTo>
                  <a:lnTo>
                    <a:pt x="7151677" y="511442"/>
                  </a:lnTo>
                  <a:lnTo>
                    <a:pt x="7131329" y="541639"/>
                  </a:lnTo>
                  <a:lnTo>
                    <a:pt x="7101170" y="562000"/>
                  </a:lnTo>
                  <a:lnTo>
                    <a:pt x="7064273" y="569468"/>
                  </a:lnTo>
                  <a:lnTo>
                    <a:pt x="0" y="569468"/>
                  </a:lnTo>
                  <a:lnTo>
                    <a:pt x="0" y="0"/>
                  </a:lnTo>
                  <a:lnTo>
                    <a:pt x="7064273" y="0"/>
                  </a:lnTo>
                  <a:lnTo>
                    <a:pt x="7101170" y="7447"/>
                  </a:lnTo>
                  <a:lnTo>
                    <a:pt x="7131329" y="27765"/>
                  </a:lnTo>
                  <a:lnTo>
                    <a:pt x="7151677" y="57917"/>
                  </a:lnTo>
                  <a:lnTo>
                    <a:pt x="7159142" y="94868"/>
                  </a:lnTo>
                  <a:close/>
                </a:path>
              </a:pathLst>
            </a:custGeom>
            <a:ln w="25399">
              <a:solidFill>
                <a:srgbClr val="FD8537"/>
              </a:solidFill>
            </a:ln>
          </p:spPr>
          <p:txBody>
            <a:bodyPr wrap="square" lIns="0" tIns="0" rIns="0" bIns="0" rtlCol="0"/>
            <a:lstStyle/>
            <a:p>
              <a:endParaRPr/>
            </a:p>
          </p:txBody>
        </p:sp>
      </p:grpSp>
      <p:sp>
        <p:nvSpPr>
          <p:cNvPr id="51" name="object 51"/>
          <p:cNvSpPr txBox="1"/>
          <p:nvPr/>
        </p:nvSpPr>
        <p:spPr>
          <a:xfrm>
            <a:off x="1409446" y="4267327"/>
            <a:ext cx="5270500" cy="452120"/>
          </a:xfrm>
          <a:prstGeom prst="rect">
            <a:avLst/>
          </a:prstGeom>
        </p:spPr>
        <p:txBody>
          <a:bodyPr vert="horz" wrap="square" lIns="0" tIns="12065" rIns="0" bIns="0" rtlCol="0">
            <a:spAutoFit/>
          </a:bodyPr>
          <a:lstStyle/>
          <a:p>
            <a:pPr marL="299085" indent="-287020">
              <a:lnSpc>
                <a:spcPct val="100000"/>
              </a:lnSpc>
              <a:spcBef>
                <a:spcPts val="95"/>
              </a:spcBef>
              <a:buChar char="•"/>
              <a:tabLst>
                <a:tab pos="299085" algn="l"/>
                <a:tab pos="299720" algn="l"/>
              </a:tabLst>
            </a:pPr>
            <a:r>
              <a:rPr sz="2800" spc="-5" dirty="0">
                <a:latin typeface="Arial"/>
                <a:cs typeface="Arial"/>
              </a:rPr>
              <a:t>Meeting or Handling</a:t>
            </a:r>
            <a:r>
              <a:rPr sz="2800" spc="-10" dirty="0">
                <a:latin typeface="Arial"/>
                <a:cs typeface="Arial"/>
              </a:rPr>
              <a:t> </a:t>
            </a:r>
            <a:r>
              <a:rPr sz="2800" spc="-5" dirty="0">
                <a:latin typeface="Arial"/>
                <a:cs typeface="Arial"/>
              </a:rPr>
              <a:t>Objections</a:t>
            </a:r>
            <a:endParaRPr sz="2800">
              <a:latin typeface="Arial"/>
              <a:cs typeface="Arial"/>
            </a:endParaRPr>
          </a:p>
        </p:txBody>
      </p:sp>
      <p:grpSp>
        <p:nvGrpSpPr>
          <p:cNvPr id="52" name="object 52"/>
          <p:cNvGrpSpPr/>
          <p:nvPr/>
        </p:nvGrpSpPr>
        <p:grpSpPr>
          <a:xfrm>
            <a:off x="596900" y="5021198"/>
            <a:ext cx="638810" cy="901700"/>
            <a:chOff x="596900" y="5021198"/>
            <a:chExt cx="638810" cy="901700"/>
          </a:xfrm>
        </p:grpSpPr>
        <p:sp>
          <p:nvSpPr>
            <p:cNvPr id="53" name="object 53"/>
            <p:cNvSpPr/>
            <p:nvPr/>
          </p:nvSpPr>
          <p:spPr>
            <a:xfrm>
              <a:off x="609600" y="5033898"/>
              <a:ext cx="613410" cy="876300"/>
            </a:xfrm>
            <a:custGeom>
              <a:avLst/>
              <a:gdLst/>
              <a:ahLst/>
              <a:cxnLst/>
              <a:rect l="l" t="t" r="r" b="b"/>
              <a:pathLst>
                <a:path w="613410" h="876300">
                  <a:moveTo>
                    <a:pt x="613257" y="0"/>
                  </a:moveTo>
                  <a:lnTo>
                    <a:pt x="306628" y="306578"/>
                  </a:lnTo>
                  <a:lnTo>
                    <a:pt x="0" y="0"/>
                  </a:lnTo>
                  <a:lnTo>
                    <a:pt x="0" y="569417"/>
                  </a:lnTo>
                  <a:lnTo>
                    <a:pt x="306628" y="876033"/>
                  </a:lnTo>
                  <a:lnTo>
                    <a:pt x="613257" y="569417"/>
                  </a:lnTo>
                  <a:lnTo>
                    <a:pt x="613257" y="0"/>
                  </a:lnTo>
                  <a:close/>
                </a:path>
              </a:pathLst>
            </a:custGeom>
            <a:solidFill>
              <a:srgbClr val="FD8537"/>
            </a:solidFill>
          </p:spPr>
          <p:txBody>
            <a:bodyPr wrap="square" lIns="0" tIns="0" rIns="0" bIns="0" rtlCol="0"/>
            <a:lstStyle/>
            <a:p>
              <a:endParaRPr/>
            </a:p>
          </p:txBody>
        </p:sp>
        <p:sp>
          <p:nvSpPr>
            <p:cNvPr id="54" name="object 54"/>
            <p:cNvSpPr/>
            <p:nvPr/>
          </p:nvSpPr>
          <p:spPr>
            <a:xfrm>
              <a:off x="609600" y="5033898"/>
              <a:ext cx="613410" cy="876300"/>
            </a:xfrm>
            <a:custGeom>
              <a:avLst/>
              <a:gdLst/>
              <a:ahLst/>
              <a:cxnLst/>
              <a:rect l="l" t="t" r="r" b="b"/>
              <a:pathLst>
                <a:path w="613410" h="876300">
                  <a:moveTo>
                    <a:pt x="613257" y="0"/>
                  </a:moveTo>
                  <a:lnTo>
                    <a:pt x="613257" y="569417"/>
                  </a:lnTo>
                  <a:lnTo>
                    <a:pt x="306628" y="876033"/>
                  </a:lnTo>
                  <a:lnTo>
                    <a:pt x="0" y="569417"/>
                  </a:lnTo>
                  <a:lnTo>
                    <a:pt x="0" y="0"/>
                  </a:lnTo>
                  <a:lnTo>
                    <a:pt x="306628" y="306578"/>
                  </a:lnTo>
                  <a:lnTo>
                    <a:pt x="613257" y="0"/>
                  </a:lnTo>
                  <a:close/>
                </a:path>
              </a:pathLst>
            </a:custGeom>
            <a:ln w="25400">
              <a:solidFill>
                <a:srgbClr val="FD8537"/>
              </a:solidFill>
            </a:ln>
          </p:spPr>
          <p:txBody>
            <a:bodyPr wrap="square" lIns="0" tIns="0" rIns="0" bIns="0" rtlCol="0"/>
            <a:lstStyle/>
            <a:p>
              <a:endParaRPr/>
            </a:p>
          </p:txBody>
        </p:sp>
      </p:grpSp>
      <p:sp>
        <p:nvSpPr>
          <p:cNvPr id="55" name="object 55"/>
          <p:cNvSpPr txBox="1"/>
          <p:nvPr/>
        </p:nvSpPr>
        <p:spPr>
          <a:xfrm>
            <a:off x="819403" y="5249113"/>
            <a:ext cx="195580"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ial"/>
                <a:cs typeface="Arial"/>
              </a:rPr>
              <a:t>6</a:t>
            </a:r>
            <a:endParaRPr sz="2400">
              <a:latin typeface="Arial"/>
              <a:cs typeface="Arial"/>
            </a:endParaRPr>
          </a:p>
        </p:txBody>
      </p:sp>
      <p:grpSp>
        <p:nvGrpSpPr>
          <p:cNvPr id="56" name="object 56"/>
          <p:cNvGrpSpPr/>
          <p:nvPr/>
        </p:nvGrpSpPr>
        <p:grpSpPr>
          <a:xfrm>
            <a:off x="1210157" y="5021198"/>
            <a:ext cx="7185025" cy="594995"/>
            <a:chOff x="1210157" y="5021198"/>
            <a:chExt cx="7185025" cy="594995"/>
          </a:xfrm>
        </p:grpSpPr>
        <p:sp>
          <p:nvSpPr>
            <p:cNvPr id="57" name="object 57"/>
            <p:cNvSpPr/>
            <p:nvPr/>
          </p:nvSpPr>
          <p:spPr>
            <a:xfrm>
              <a:off x="1222857" y="5033898"/>
              <a:ext cx="7159625" cy="569595"/>
            </a:xfrm>
            <a:custGeom>
              <a:avLst/>
              <a:gdLst/>
              <a:ahLst/>
              <a:cxnLst/>
              <a:rect l="l" t="t" r="r" b="b"/>
              <a:pathLst>
                <a:path w="7159625" h="569595">
                  <a:moveTo>
                    <a:pt x="7064273" y="0"/>
                  </a:moveTo>
                  <a:lnTo>
                    <a:pt x="0" y="0"/>
                  </a:lnTo>
                  <a:lnTo>
                    <a:pt x="0" y="569417"/>
                  </a:lnTo>
                  <a:lnTo>
                    <a:pt x="7064273" y="569417"/>
                  </a:lnTo>
                  <a:lnTo>
                    <a:pt x="7101170" y="561957"/>
                  </a:lnTo>
                  <a:lnTo>
                    <a:pt x="7131329" y="541613"/>
                  </a:lnTo>
                  <a:lnTo>
                    <a:pt x="7151677" y="511434"/>
                  </a:lnTo>
                  <a:lnTo>
                    <a:pt x="7159142" y="474472"/>
                  </a:lnTo>
                  <a:lnTo>
                    <a:pt x="7159142" y="94868"/>
                  </a:lnTo>
                  <a:lnTo>
                    <a:pt x="7151677" y="57917"/>
                  </a:lnTo>
                  <a:lnTo>
                    <a:pt x="7131329" y="27765"/>
                  </a:lnTo>
                  <a:lnTo>
                    <a:pt x="7101170" y="7447"/>
                  </a:lnTo>
                  <a:lnTo>
                    <a:pt x="7064273" y="0"/>
                  </a:lnTo>
                  <a:close/>
                </a:path>
              </a:pathLst>
            </a:custGeom>
            <a:solidFill>
              <a:srgbClr val="FFFFFF">
                <a:alpha val="90194"/>
              </a:srgbClr>
            </a:solidFill>
          </p:spPr>
          <p:txBody>
            <a:bodyPr wrap="square" lIns="0" tIns="0" rIns="0" bIns="0" rtlCol="0"/>
            <a:lstStyle/>
            <a:p>
              <a:endParaRPr/>
            </a:p>
          </p:txBody>
        </p:sp>
        <p:sp>
          <p:nvSpPr>
            <p:cNvPr id="58" name="object 58"/>
            <p:cNvSpPr/>
            <p:nvPr/>
          </p:nvSpPr>
          <p:spPr>
            <a:xfrm>
              <a:off x="1222857" y="5033898"/>
              <a:ext cx="7159625" cy="569595"/>
            </a:xfrm>
            <a:custGeom>
              <a:avLst/>
              <a:gdLst/>
              <a:ahLst/>
              <a:cxnLst/>
              <a:rect l="l" t="t" r="r" b="b"/>
              <a:pathLst>
                <a:path w="7159625" h="569595">
                  <a:moveTo>
                    <a:pt x="7159142" y="94868"/>
                  </a:moveTo>
                  <a:lnTo>
                    <a:pt x="7159142" y="474472"/>
                  </a:lnTo>
                  <a:lnTo>
                    <a:pt x="7151677" y="511434"/>
                  </a:lnTo>
                  <a:lnTo>
                    <a:pt x="7131329" y="541613"/>
                  </a:lnTo>
                  <a:lnTo>
                    <a:pt x="7101170" y="561957"/>
                  </a:lnTo>
                  <a:lnTo>
                    <a:pt x="7064273" y="569417"/>
                  </a:lnTo>
                  <a:lnTo>
                    <a:pt x="0" y="569417"/>
                  </a:lnTo>
                  <a:lnTo>
                    <a:pt x="0" y="0"/>
                  </a:lnTo>
                  <a:lnTo>
                    <a:pt x="7064273" y="0"/>
                  </a:lnTo>
                  <a:lnTo>
                    <a:pt x="7101170" y="7447"/>
                  </a:lnTo>
                  <a:lnTo>
                    <a:pt x="7131329" y="27765"/>
                  </a:lnTo>
                  <a:lnTo>
                    <a:pt x="7151677" y="57917"/>
                  </a:lnTo>
                  <a:lnTo>
                    <a:pt x="7159142" y="94868"/>
                  </a:lnTo>
                  <a:close/>
                </a:path>
              </a:pathLst>
            </a:custGeom>
            <a:ln w="25400">
              <a:solidFill>
                <a:srgbClr val="FD8537"/>
              </a:solidFill>
            </a:ln>
          </p:spPr>
          <p:txBody>
            <a:bodyPr wrap="square" lIns="0" tIns="0" rIns="0" bIns="0" rtlCol="0"/>
            <a:lstStyle/>
            <a:p>
              <a:endParaRPr/>
            </a:p>
          </p:txBody>
        </p:sp>
      </p:grpSp>
      <p:sp>
        <p:nvSpPr>
          <p:cNvPr id="59" name="object 59"/>
          <p:cNvSpPr txBox="1"/>
          <p:nvPr/>
        </p:nvSpPr>
        <p:spPr>
          <a:xfrm>
            <a:off x="1409446" y="5060441"/>
            <a:ext cx="3075940" cy="452120"/>
          </a:xfrm>
          <a:prstGeom prst="rect">
            <a:avLst/>
          </a:prstGeom>
        </p:spPr>
        <p:txBody>
          <a:bodyPr vert="horz" wrap="square" lIns="0" tIns="12065" rIns="0" bIns="0" rtlCol="0">
            <a:spAutoFit/>
          </a:bodyPr>
          <a:lstStyle/>
          <a:p>
            <a:pPr marL="299085" indent="-287020">
              <a:lnSpc>
                <a:spcPct val="100000"/>
              </a:lnSpc>
              <a:spcBef>
                <a:spcPts val="95"/>
              </a:spcBef>
              <a:buChar char="•"/>
              <a:tabLst>
                <a:tab pos="299085" algn="l"/>
                <a:tab pos="299720" algn="l"/>
              </a:tabLst>
            </a:pPr>
            <a:r>
              <a:rPr sz="2800" spc="-5" dirty="0">
                <a:latin typeface="Arial"/>
                <a:cs typeface="Arial"/>
              </a:rPr>
              <a:t>Closing the</a:t>
            </a:r>
            <a:r>
              <a:rPr sz="2800" spc="-60" dirty="0">
                <a:latin typeface="Arial"/>
                <a:cs typeface="Arial"/>
              </a:rPr>
              <a:t> </a:t>
            </a:r>
            <a:r>
              <a:rPr sz="2800" spc="-5" dirty="0">
                <a:latin typeface="Arial"/>
                <a:cs typeface="Arial"/>
              </a:rPr>
              <a:t>Sales</a:t>
            </a:r>
            <a:endParaRPr sz="2800">
              <a:latin typeface="Arial"/>
              <a:cs typeface="Arial"/>
            </a:endParaRPr>
          </a:p>
        </p:txBody>
      </p:sp>
      <p:grpSp>
        <p:nvGrpSpPr>
          <p:cNvPr id="60" name="object 60"/>
          <p:cNvGrpSpPr/>
          <p:nvPr/>
        </p:nvGrpSpPr>
        <p:grpSpPr>
          <a:xfrm>
            <a:off x="596900" y="5814009"/>
            <a:ext cx="638810" cy="901700"/>
            <a:chOff x="596900" y="5814009"/>
            <a:chExt cx="638810" cy="901700"/>
          </a:xfrm>
        </p:grpSpPr>
        <p:sp>
          <p:nvSpPr>
            <p:cNvPr id="61" name="object 61"/>
            <p:cNvSpPr/>
            <p:nvPr/>
          </p:nvSpPr>
          <p:spPr>
            <a:xfrm>
              <a:off x="609600" y="5826709"/>
              <a:ext cx="613410" cy="876300"/>
            </a:xfrm>
            <a:custGeom>
              <a:avLst/>
              <a:gdLst/>
              <a:ahLst/>
              <a:cxnLst/>
              <a:rect l="l" t="t" r="r" b="b"/>
              <a:pathLst>
                <a:path w="613410" h="876300">
                  <a:moveTo>
                    <a:pt x="613257" y="0"/>
                  </a:moveTo>
                  <a:lnTo>
                    <a:pt x="306628" y="306628"/>
                  </a:lnTo>
                  <a:lnTo>
                    <a:pt x="0" y="0"/>
                  </a:lnTo>
                  <a:lnTo>
                    <a:pt x="0" y="569455"/>
                  </a:lnTo>
                  <a:lnTo>
                    <a:pt x="306628" y="876071"/>
                  </a:lnTo>
                  <a:lnTo>
                    <a:pt x="613257" y="569455"/>
                  </a:lnTo>
                  <a:lnTo>
                    <a:pt x="613257" y="0"/>
                  </a:lnTo>
                  <a:close/>
                </a:path>
              </a:pathLst>
            </a:custGeom>
            <a:solidFill>
              <a:srgbClr val="FD8537"/>
            </a:solidFill>
          </p:spPr>
          <p:txBody>
            <a:bodyPr wrap="square" lIns="0" tIns="0" rIns="0" bIns="0" rtlCol="0"/>
            <a:lstStyle/>
            <a:p>
              <a:endParaRPr/>
            </a:p>
          </p:txBody>
        </p:sp>
        <p:sp>
          <p:nvSpPr>
            <p:cNvPr id="62" name="object 62"/>
            <p:cNvSpPr/>
            <p:nvPr/>
          </p:nvSpPr>
          <p:spPr>
            <a:xfrm>
              <a:off x="609600" y="5826709"/>
              <a:ext cx="613410" cy="876300"/>
            </a:xfrm>
            <a:custGeom>
              <a:avLst/>
              <a:gdLst/>
              <a:ahLst/>
              <a:cxnLst/>
              <a:rect l="l" t="t" r="r" b="b"/>
              <a:pathLst>
                <a:path w="613410" h="876300">
                  <a:moveTo>
                    <a:pt x="613257" y="0"/>
                  </a:moveTo>
                  <a:lnTo>
                    <a:pt x="613257" y="569455"/>
                  </a:lnTo>
                  <a:lnTo>
                    <a:pt x="306628" y="876071"/>
                  </a:lnTo>
                  <a:lnTo>
                    <a:pt x="0" y="569455"/>
                  </a:lnTo>
                  <a:lnTo>
                    <a:pt x="0" y="0"/>
                  </a:lnTo>
                  <a:lnTo>
                    <a:pt x="306628" y="306628"/>
                  </a:lnTo>
                  <a:lnTo>
                    <a:pt x="613257" y="0"/>
                  </a:lnTo>
                  <a:close/>
                </a:path>
              </a:pathLst>
            </a:custGeom>
            <a:ln w="25400">
              <a:solidFill>
                <a:srgbClr val="FD8537"/>
              </a:solidFill>
            </a:ln>
          </p:spPr>
          <p:txBody>
            <a:bodyPr wrap="square" lIns="0" tIns="0" rIns="0" bIns="0" rtlCol="0"/>
            <a:lstStyle/>
            <a:p>
              <a:endParaRPr/>
            </a:p>
          </p:txBody>
        </p:sp>
      </p:grpSp>
      <p:sp>
        <p:nvSpPr>
          <p:cNvPr id="63" name="object 63"/>
          <p:cNvSpPr txBox="1"/>
          <p:nvPr/>
        </p:nvSpPr>
        <p:spPr>
          <a:xfrm>
            <a:off x="819403" y="6042152"/>
            <a:ext cx="1949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Arial"/>
                <a:cs typeface="Arial"/>
              </a:rPr>
              <a:t>7</a:t>
            </a:r>
            <a:endParaRPr sz="2400">
              <a:latin typeface="Arial"/>
              <a:cs typeface="Arial"/>
            </a:endParaRPr>
          </a:p>
        </p:txBody>
      </p:sp>
      <p:grpSp>
        <p:nvGrpSpPr>
          <p:cNvPr id="64" name="object 64"/>
          <p:cNvGrpSpPr/>
          <p:nvPr/>
        </p:nvGrpSpPr>
        <p:grpSpPr>
          <a:xfrm>
            <a:off x="1210157" y="5814009"/>
            <a:ext cx="7185025" cy="594995"/>
            <a:chOff x="1210157" y="5814009"/>
            <a:chExt cx="7185025" cy="594995"/>
          </a:xfrm>
        </p:grpSpPr>
        <p:sp>
          <p:nvSpPr>
            <p:cNvPr id="65" name="object 65"/>
            <p:cNvSpPr/>
            <p:nvPr/>
          </p:nvSpPr>
          <p:spPr>
            <a:xfrm>
              <a:off x="1222857" y="5826709"/>
              <a:ext cx="7159625" cy="569595"/>
            </a:xfrm>
            <a:custGeom>
              <a:avLst/>
              <a:gdLst/>
              <a:ahLst/>
              <a:cxnLst/>
              <a:rect l="l" t="t" r="r" b="b"/>
              <a:pathLst>
                <a:path w="7159625" h="569595">
                  <a:moveTo>
                    <a:pt x="7064273" y="0"/>
                  </a:moveTo>
                  <a:lnTo>
                    <a:pt x="0" y="0"/>
                  </a:lnTo>
                  <a:lnTo>
                    <a:pt x="0" y="569455"/>
                  </a:lnTo>
                  <a:lnTo>
                    <a:pt x="7064273" y="569455"/>
                  </a:lnTo>
                  <a:lnTo>
                    <a:pt x="7101170" y="561996"/>
                  </a:lnTo>
                  <a:lnTo>
                    <a:pt x="7131329" y="541655"/>
                  </a:lnTo>
                  <a:lnTo>
                    <a:pt x="7151677" y="511483"/>
                  </a:lnTo>
                  <a:lnTo>
                    <a:pt x="7159142" y="474535"/>
                  </a:lnTo>
                  <a:lnTo>
                    <a:pt x="7159142" y="94907"/>
                  </a:lnTo>
                  <a:lnTo>
                    <a:pt x="7151677" y="57966"/>
                  </a:lnTo>
                  <a:lnTo>
                    <a:pt x="7131329" y="27798"/>
                  </a:lnTo>
                  <a:lnTo>
                    <a:pt x="7101170" y="7458"/>
                  </a:lnTo>
                  <a:lnTo>
                    <a:pt x="7064273" y="0"/>
                  </a:lnTo>
                  <a:close/>
                </a:path>
              </a:pathLst>
            </a:custGeom>
            <a:solidFill>
              <a:srgbClr val="FFFFFF">
                <a:alpha val="90194"/>
              </a:srgbClr>
            </a:solidFill>
          </p:spPr>
          <p:txBody>
            <a:bodyPr wrap="square" lIns="0" tIns="0" rIns="0" bIns="0" rtlCol="0"/>
            <a:lstStyle/>
            <a:p>
              <a:endParaRPr/>
            </a:p>
          </p:txBody>
        </p:sp>
        <p:sp>
          <p:nvSpPr>
            <p:cNvPr id="66" name="object 66"/>
            <p:cNvSpPr/>
            <p:nvPr/>
          </p:nvSpPr>
          <p:spPr>
            <a:xfrm>
              <a:off x="1222857" y="5826709"/>
              <a:ext cx="7159625" cy="569595"/>
            </a:xfrm>
            <a:custGeom>
              <a:avLst/>
              <a:gdLst/>
              <a:ahLst/>
              <a:cxnLst/>
              <a:rect l="l" t="t" r="r" b="b"/>
              <a:pathLst>
                <a:path w="7159625" h="569595">
                  <a:moveTo>
                    <a:pt x="7159142" y="94907"/>
                  </a:moveTo>
                  <a:lnTo>
                    <a:pt x="7159142" y="474535"/>
                  </a:lnTo>
                  <a:lnTo>
                    <a:pt x="7151677" y="511483"/>
                  </a:lnTo>
                  <a:lnTo>
                    <a:pt x="7131329" y="541655"/>
                  </a:lnTo>
                  <a:lnTo>
                    <a:pt x="7101170" y="561996"/>
                  </a:lnTo>
                  <a:lnTo>
                    <a:pt x="7064273" y="569455"/>
                  </a:lnTo>
                  <a:lnTo>
                    <a:pt x="0" y="569455"/>
                  </a:lnTo>
                  <a:lnTo>
                    <a:pt x="0" y="0"/>
                  </a:lnTo>
                  <a:lnTo>
                    <a:pt x="7064273" y="0"/>
                  </a:lnTo>
                  <a:lnTo>
                    <a:pt x="7101170" y="7458"/>
                  </a:lnTo>
                  <a:lnTo>
                    <a:pt x="7131329" y="27798"/>
                  </a:lnTo>
                  <a:lnTo>
                    <a:pt x="7151677" y="57966"/>
                  </a:lnTo>
                  <a:lnTo>
                    <a:pt x="7159142" y="94907"/>
                  </a:lnTo>
                  <a:close/>
                </a:path>
              </a:pathLst>
            </a:custGeom>
            <a:ln w="25400">
              <a:solidFill>
                <a:srgbClr val="FD8537"/>
              </a:solidFill>
            </a:ln>
          </p:spPr>
          <p:txBody>
            <a:bodyPr wrap="square" lIns="0" tIns="0" rIns="0" bIns="0" rtlCol="0"/>
            <a:lstStyle/>
            <a:p>
              <a:endParaRPr/>
            </a:p>
          </p:txBody>
        </p:sp>
      </p:grpSp>
      <p:sp>
        <p:nvSpPr>
          <p:cNvPr id="67" name="object 67"/>
          <p:cNvSpPr txBox="1"/>
          <p:nvPr/>
        </p:nvSpPr>
        <p:spPr>
          <a:xfrm>
            <a:off x="1409446" y="5853480"/>
            <a:ext cx="2108200" cy="452120"/>
          </a:xfrm>
          <a:prstGeom prst="rect">
            <a:avLst/>
          </a:prstGeom>
        </p:spPr>
        <p:txBody>
          <a:bodyPr vert="horz" wrap="square" lIns="0" tIns="12065" rIns="0" bIns="0" rtlCol="0">
            <a:spAutoFit/>
          </a:bodyPr>
          <a:lstStyle/>
          <a:p>
            <a:pPr marL="299085" indent="-287020">
              <a:lnSpc>
                <a:spcPct val="100000"/>
              </a:lnSpc>
              <a:spcBef>
                <a:spcPts val="95"/>
              </a:spcBef>
              <a:buChar char="•"/>
              <a:tabLst>
                <a:tab pos="299085" algn="l"/>
                <a:tab pos="299720" algn="l"/>
              </a:tabLst>
            </a:pPr>
            <a:r>
              <a:rPr sz="2800" spc="-5" dirty="0">
                <a:latin typeface="Arial"/>
                <a:cs typeface="Arial"/>
              </a:rPr>
              <a:t>Follow -</a:t>
            </a:r>
            <a:r>
              <a:rPr sz="2800" spc="-65" dirty="0">
                <a:latin typeface="Arial"/>
                <a:cs typeface="Arial"/>
              </a:rPr>
              <a:t> </a:t>
            </a:r>
            <a:r>
              <a:rPr sz="2800" spc="-10" dirty="0">
                <a:latin typeface="Arial"/>
                <a:cs typeface="Arial"/>
              </a:rPr>
              <a:t>Up</a:t>
            </a:r>
            <a:endParaRPr sz="28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16763"/>
            <a:ext cx="3186430" cy="560070"/>
          </a:xfrm>
          <a:prstGeom prst="rect">
            <a:avLst/>
          </a:prstGeom>
        </p:spPr>
        <p:txBody>
          <a:bodyPr vert="horz" wrap="square" lIns="0" tIns="13335" rIns="0" bIns="0" rtlCol="0">
            <a:spAutoFit/>
          </a:bodyPr>
          <a:lstStyle/>
          <a:p>
            <a:pPr marL="12700">
              <a:lnSpc>
                <a:spcPct val="100000"/>
              </a:lnSpc>
              <a:spcBef>
                <a:spcPts val="105"/>
              </a:spcBef>
            </a:pPr>
            <a:r>
              <a:rPr sz="3500" spc="-5" dirty="0"/>
              <a:t>1)</a:t>
            </a:r>
            <a:r>
              <a:rPr sz="3500" spc="-90" dirty="0"/>
              <a:t> </a:t>
            </a:r>
            <a:r>
              <a:rPr sz="3500" spc="-5" dirty="0"/>
              <a:t>P</a:t>
            </a:r>
            <a:r>
              <a:rPr spc="-5" dirty="0"/>
              <a:t>ROSPECTING</a:t>
            </a:r>
            <a:endParaRPr sz="3500"/>
          </a:p>
        </p:txBody>
      </p:sp>
      <p:sp>
        <p:nvSpPr>
          <p:cNvPr id="3" name="object 3"/>
          <p:cNvSpPr txBox="1"/>
          <p:nvPr/>
        </p:nvSpPr>
        <p:spPr>
          <a:xfrm>
            <a:off x="167639" y="1546605"/>
            <a:ext cx="8502015" cy="4173854"/>
          </a:xfrm>
          <a:prstGeom prst="rect">
            <a:avLst/>
          </a:prstGeom>
        </p:spPr>
        <p:txBody>
          <a:bodyPr vert="horz" wrap="square" lIns="0" tIns="10160" rIns="0" bIns="0" rtlCol="0">
            <a:spAutoFit/>
          </a:bodyPr>
          <a:lstStyle/>
          <a:p>
            <a:pPr marL="349885" marR="68580" indent="-274320">
              <a:lnSpc>
                <a:spcPct val="100499"/>
              </a:lnSpc>
              <a:spcBef>
                <a:spcPts val="80"/>
              </a:spcBef>
              <a:buClr>
                <a:srgbClr val="FD8537"/>
              </a:buClr>
              <a:buSzPct val="69230"/>
              <a:buFont typeface="Wingdings"/>
              <a:buChar char=""/>
              <a:tabLst>
                <a:tab pos="350520" algn="l"/>
                <a:tab pos="2255520" algn="l"/>
                <a:tab pos="2653030" algn="l"/>
                <a:tab pos="3272154" algn="l"/>
                <a:tab pos="4497705" algn="l"/>
                <a:tab pos="5114925" algn="l"/>
                <a:tab pos="6559550" algn="l"/>
                <a:tab pos="7529195" algn="l"/>
                <a:tab pos="7965440" algn="l"/>
              </a:tabLst>
            </a:pPr>
            <a:r>
              <a:rPr sz="2600" dirty="0">
                <a:latin typeface="Arial"/>
                <a:cs typeface="Arial"/>
              </a:rPr>
              <a:t>Pro</a:t>
            </a:r>
            <a:r>
              <a:rPr sz="2600" spc="5" dirty="0">
                <a:latin typeface="Arial"/>
                <a:cs typeface="Arial"/>
              </a:rPr>
              <a:t>s</a:t>
            </a:r>
            <a:r>
              <a:rPr sz="2600" spc="-10" dirty="0">
                <a:latin typeface="Arial"/>
                <a:cs typeface="Arial"/>
              </a:rPr>
              <a:t>p</a:t>
            </a:r>
            <a:r>
              <a:rPr sz="2600" dirty="0">
                <a:latin typeface="Arial"/>
                <a:cs typeface="Arial"/>
              </a:rPr>
              <a:t>e</a:t>
            </a:r>
            <a:r>
              <a:rPr sz="2600" spc="5" dirty="0">
                <a:latin typeface="Arial"/>
                <a:cs typeface="Arial"/>
              </a:rPr>
              <a:t>c</a:t>
            </a:r>
            <a:r>
              <a:rPr sz="2600" dirty="0">
                <a:latin typeface="Arial"/>
                <a:cs typeface="Arial"/>
              </a:rPr>
              <a:t>t</a:t>
            </a:r>
            <a:r>
              <a:rPr sz="2600" spc="-20" dirty="0">
                <a:latin typeface="Arial"/>
                <a:cs typeface="Arial"/>
              </a:rPr>
              <a:t>i</a:t>
            </a:r>
            <a:r>
              <a:rPr sz="2600" dirty="0">
                <a:latin typeface="Arial"/>
                <a:cs typeface="Arial"/>
              </a:rPr>
              <a:t>ng	</a:t>
            </a:r>
            <a:r>
              <a:rPr sz="2600" spc="-5" dirty="0">
                <a:latin typeface="Arial"/>
                <a:cs typeface="Arial"/>
              </a:rPr>
              <a:t>i</a:t>
            </a:r>
            <a:r>
              <a:rPr sz="2600" dirty="0">
                <a:latin typeface="Arial"/>
                <a:cs typeface="Arial"/>
              </a:rPr>
              <a:t>s	the	</a:t>
            </a:r>
            <a:r>
              <a:rPr sz="3000" spc="-5" dirty="0">
                <a:solidFill>
                  <a:srgbClr val="00AF50"/>
                </a:solidFill>
                <a:latin typeface="Arial"/>
                <a:cs typeface="Arial"/>
              </a:rPr>
              <a:t>1</a:t>
            </a:r>
            <a:r>
              <a:rPr sz="3000" spc="7" baseline="25000" dirty="0">
                <a:solidFill>
                  <a:srgbClr val="00AF50"/>
                </a:solidFill>
                <a:latin typeface="Arial"/>
                <a:cs typeface="Arial"/>
              </a:rPr>
              <a:t>s</a:t>
            </a:r>
            <a:r>
              <a:rPr sz="3000" baseline="25000" dirty="0">
                <a:solidFill>
                  <a:srgbClr val="00AF50"/>
                </a:solidFill>
                <a:latin typeface="Arial"/>
                <a:cs typeface="Arial"/>
              </a:rPr>
              <a:t>t</a:t>
            </a:r>
            <a:r>
              <a:rPr sz="3000" spc="382" baseline="25000" dirty="0">
                <a:solidFill>
                  <a:srgbClr val="00AF50"/>
                </a:solidFill>
                <a:latin typeface="Arial"/>
                <a:cs typeface="Arial"/>
              </a:rPr>
              <a:t> </a:t>
            </a:r>
            <a:r>
              <a:rPr sz="2600" dirty="0">
                <a:latin typeface="Arial"/>
                <a:cs typeface="Arial"/>
              </a:rPr>
              <a:t>and	t</a:t>
            </a:r>
            <a:r>
              <a:rPr sz="2600" spc="-15" dirty="0">
                <a:latin typeface="Arial"/>
                <a:cs typeface="Arial"/>
              </a:rPr>
              <a:t>h</a:t>
            </a:r>
            <a:r>
              <a:rPr sz="2600" dirty="0">
                <a:latin typeface="Arial"/>
                <a:cs typeface="Arial"/>
              </a:rPr>
              <a:t>e	forem</a:t>
            </a:r>
            <a:r>
              <a:rPr sz="2600" spc="5" dirty="0">
                <a:latin typeface="Arial"/>
                <a:cs typeface="Arial"/>
              </a:rPr>
              <a:t>o</a:t>
            </a:r>
            <a:r>
              <a:rPr sz="2600" dirty="0">
                <a:latin typeface="Arial"/>
                <a:cs typeface="Arial"/>
              </a:rPr>
              <a:t>st	sta</a:t>
            </a:r>
            <a:r>
              <a:rPr sz="2600" spc="5" dirty="0">
                <a:latin typeface="Arial"/>
                <a:cs typeface="Arial"/>
              </a:rPr>
              <a:t>g</a:t>
            </a:r>
            <a:r>
              <a:rPr sz="2600" dirty="0">
                <a:latin typeface="Arial"/>
                <a:cs typeface="Arial"/>
              </a:rPr>
              <a:t>e	of	the  selling</a:t>
            </a:r>
            <a:r>
              <a:rPr sz="2600" spc="-25" dirty="0">
                <a:latin typeface="Arial"/>
                <a:cs typeface="Arial"/>
              </a:rPr>
              <a:t> </a:t>
            </a:r>
            <a:r>
              <a:rPr sz="2600" dirty="0">
                <a:latin typeface="Arial"/>
                <a:cs typeface="Arial"/>
              </a:rPr>
              <a:t>process.</a:t>
            </a:r>
            <a:endParaRPr sz="2600">
              <a:latin typeface="Arial"/>
              <a:cs typeface="Arial"/>
            </a:endParaRPr>
          </a:p>
          <a:p>
            <a:pPr marL="349885" marR="66040" indent="-274320">
              <a:lnSpc>
                <a:spcPct val="100000"/>
              </a:lnSpc>
              <a:spcBef>
                <a:spcPts val="2400"/>
              </a:spcBef>
              <a:buClr>
                <a:srgbClr val="FD8537"/>
              </a:buClr>
              <a:buSzPct val="69230"/>
              <a:buFont typeface="Wingdings"/>
              <a:buChar char=""/>
              <a:tabLst>
                <a:tab pos="350520" algn="l"/>
                <a:tab pos="2270760" algn="l"/>
                <a:tab pos="3436620" algn="l"/>
                <a:tab pos="5099685" algn="l"/>
                <a:tab pos="5826760" algn="l"/>
                <a:tab pos="7139305" algn="l"/>
              </a:tabLst>
            </a:pPr>
            <a:r>
              <a:rPr sz="2600" dirty="0">
                <a:latin typeface="Arial"/>
                <a:cs typeface="Arial"/>
              </a:rPr>
              <a:t>Pro</a:t>
            </a:r>
            <a:r>
              <a:rPr sz="2600" spc="5" dirty="0">
                <a:latin typeface="Arial"/>
                <a:cs typeface="Arial"/>
              </a:rPr>
              <a:t>s</a:t>
            </a:r>
            <a:r>
              <a:rPr sz="2600" spc="-10" dirty="0">
                <a:latin typeface="Arial"/>
                <a:cs typeface="Arial"/>
              </a:rPr>
              <a:t>p</a:t>
            </a:r>
            <a:r>
              <a:rPr sz="2600" dirty="0">
                <a:latin typeface="Arial"/>
                <a:cs typeface="Arial"/>
              </a:rPr>
              <a:t>e</a:t>
            </a:r>
            <a:r>
              <a:rPr sz="2600" spc="5" dirty="0">
                <a:latin typeface="Arial"/>
                <a:cs typeface="Arial"/>
              </a:rPr>
              <a:t>c</a:t>
            </a:r>
            <a:r>
              <a:rPr sz="2600" dirty="0">
                <a:latin typeface="Arial"/>
                <a:cs typeface="Arial"/>
              </a:rPr>
              <a:t>t</a:t>
            </a:r>
            <a:r>
              <a:rPr sz="2600" spc="-20" dirty="0">
                <a:latin typeface="Arial"/>
                <a:cs typeface="Arial"/>
              </a:rPr>
              <a:t>i</a:t>
            </a:r>
            <a:r>
              <a:rPr sz="2600" dirty="0">
                <a:latin typeface="Arial"/>
                <a:cs typeface="Arial"/>
              </a:rPr>
              <a:t>ng	means	ide</a:t>
            </a:r>
            <a:r>
              <a:rPr sz="2600" spc="5" dirty="0">
                <a:latin typeface="Arial"/>
                <a:cs typeface="Arial"/>
              </a:rPr>
              <a:t>n</a:t>
            </a:r>
            <a:r>
              <a:rPr sz="2600" dirty="0">
                <a:latin typeface="Arial"/>
                <a:cs typeface="Arial"/>
              </a:rPr>
              <a:t>ti</a:t>
            </a:r>
            <a:r>
              <a:rPr sz="2600" spc="-15" dirty="0">
                <a:latin typeface="Arial"/>
                <a:cs typeface="Arial"/>
              </a:rPr>
              <a:t>f</a:t>
            </a:r>
            <a:r>
              <a:rPr sz="2600" dirty="0">
                <a:latin typeface="Arial"/>
                <a:cs typeface="Arial"/>
              </a:rPr>
              <a:t>ying	and	l</a:t>
            </a:r>
            <a:r>
              <a:rPr sz="2600" spc="-15" dirty="0">
                <a:latin typeface="Arial"/>
                <a:cs typeface="Arial"/>
              </a:rPr>
              <a:t>o</a:t>
            </a:r>
            <a:r>
              <a:rPr sz="2600" dirty="0">
                <a:latin typeface="Arial"/>
                <a:cs typeface="Arial"/>
              </a:rPr>
              <a:t>cat</a:t>
            </a:r>
            <a:r>
              <a:rPr sz="2600" spc="-10" dirty="0">
                <a:latin typeface="Arial"/>
                <a:cs typeface="Arial"/>
              </a:rPr>
              <a:t>i</a:t>
            </a:r>
            <a:r>
              <a:rPr sz="2600" dirty="0">
                <a:latin typeface="Arial"/>
                <a:cs typeface="Arial"/>
              </a:rPr>
              <a:t>ng	</a:t>
            </a:r>
            <a:r>
              <a:rPr sz="2600" dirty="0">
                <a:solidFill>
                  <a:srgbClr val="C00000"/>
                </a:solidFill>
                <a:latin typeface="Arial"/>
                <a:cs typeface="Arial"/>
              </a:rPr>
              <a:t>Pote</a:t>
            </a:r>
            <a:r>
              <a:rPr sz="2600" spc="10" dirty="0">
                <a:solidFill>
                  <a:srgbClr val="C00000"/>
                </a:solidFill>
                <a:latin typeface="Arial"/>
                <a:cs typeface="Arial"/>
              </a:rPr>
              <a:t>n</a:t>
            </a:r>
            <a:r>
              <a:rPr sz="2600" dirty="0">
                <a:solidFill>
                  <a:srgbClr val="C00000"/>
                </a:solidFill>
                <a:latin typeface="Arial"/>
                <a:cs typeface="Arial"/>
              </a:rPr>
              <a:t>tial  </a:t>
            </a:r>
            <a:r>
              <a:rPr sz="2600" dirty="0">
                <a:latin typeface="Arial"/>
                <a:cs typeface="Arial"/>
              </a:rPr>
              <a:t>buyers.</a:t>
            </a:r>
            <a:endParaRPr sz="2600">
              <a:latin typeface="Arial"/>
              <a:cs typeface="Arial"/>
            </a:endParaRPr>
          </a:p>
          <a:p>
            <a:pPr marL="349885" marR="67945" indent="-274320">
              <a:lnSpc>
                <a:spcPct val="100000"/>
              </a:lnSpc>
              <a:spcBef>
                <a:spcPts val="2400"/>
              </a:spcBef>
              <a:buClr>
                <a:srgbClr val="FD8537"/>
              </a:buClr>
              <a:buSzPct val="69230"/>
              <a:buFont typeface="Wingdings"/>
              <a:buChar char=""/>
              <a:tabLst>
                <a:tab pos="350520" algn="l"/>
                <a:tab pos="700405" algn="l"/>
                <a:tab pos="1661160" algn="l"/>
                <a:tab pos="2087880" algn="l"/>
                <a:tab pos="3507104" algn="l"/>
                <a:tab pos="4135120" algn="l"/>
                <a:tab pos="5168265" algn="l"/>
                <a:tab pos="6273165" algn="l"/>
                <a:tab pos="7353934" algn="l"/>
                <a:tab pos="7874000" algn="l"/>
              </a:tabLst>
            </a:pPr>
            <a:r>
              <a:rPr sz="2600" spc="-5" dirty="0">
                <a:latin typeface="Arial"/>
                <a:cs typeface="Arial"/>
              </a:rPr>
              <a:t>I</a:t>
            </a:r>
            <a:r>
              <a:rPr sz="2600" dirty="0">
                <a:latin typeface="Arial"/>
                <a:cs typeface="Arial"/>
              </a:rPr>
              <a:t>t	h</a:t>
            </a:r>
            <a:r>
              <a:rPr sz="2600" spc="5" dirty="0">
                <a:latin typeface="Arial"/>
                <a:cs typeface="Arial"/>
              </a:rPr>
              <a:t>e</a:t>
            </a:r>
            <a:r>
              <a:rPr sz="2600" dirty="0">
                <a:latin typeface="Arial"/>
                <a:cs typeface="Arial"/>
              </a:rPr>
              <a:t>lps	</a:t>
            </a:r>
            <a:r>
              <a:rPr sz="2600" spc="5" dirty="0">
                <a:latin typeface="Arial"/>
                <a:cs typeface="Arial"/>
              </a:rPr>
              <a:t>i</a:t>
            </a:r>
            <a:r>
              <a:rPr sz="2600" dirty="0">
                <a:latin typeface="Arial"/>
                <a:cs typeface="Arial"/>
              </a:rPr>
              <a:t>n	pla</a:t>
            </a:r>
            <a:r>
              <a:rPr sz="2600" spc="5" dirty="0">
                <a:latin typeface="Arial"/>
                <a:cs typeface="Arial"/>
              </a:rPr>
              <a:t>n</a:t>
            </a:r>
            <a:r>
              <a:rPr sz="2600" dirty="0">
                <a:latin typeface="Arial"/>
                <a:cs typeface="Arial"/>
              </a:rPr>
              <a:t>ning	the	w</a:t>
            </a:r>
            <a:r>
              <a:rPr sz="2600" spc="5" dirty="0">
                <a:latin typeface="Arial"/>
                <a:cs typeface="Arial"/>
              </a:rPr>
              <a:t>h</a:t>
            </a:r>
            <a:r>
              <a:rPr sz="2600" dirty="0">
                <a:latin typeface="Arial"/>
                <a:cs typeface="Arial"/>
              </a:rPr>
              <a:t>ole	s</a:t>
            </a:r>
            <a:r>
              <a:rPr sz="2600" spc="5" dirty="0">
                <a:latin typeface="Arial"/>
                <a:cs typeface="Arial"/>
              </a:rPr>
              <a:t>e</a:t>
            </a:r>
            <a:r>
              <a:rPr sz="2600" dirty="0">
                <a:latin typeface="Arial"/>
                <a:cs typeface="Arial"/>
              </a:rPr>
              <a:t>lling	e</a:t>
            </a:r>
            <a:r>
              <a:rPr sz="2600" spc="-50" dirty="0">
                <a:latin typeface="Arial"/>
                <a:cs typeface="Arial"/>
              </a:rPr>
              <a:t>f</a:t>
            </a:r>
            <a:r>
              <a:rPr sz="2600" dirty="0">
                <a:latin typeface="Arial"/>
                <a:cs typeface="Arial"/>
              </a:rPr>
              <a:t>forts	</a:t>
            </a:r>
            <a:r>
              <a:rPr sz="2600" spc="15" dirty="0">
                <a:latin typeface="Arial"/>
                <a:cs typeface="Arial"/>
              </a:rPr>
              <a:t>s</a:t>
            </a:r>
            <a:r>
              <a:rPr sz="2600" dirty="0">
                <a:latin typeface="Arial"/>
                <a:cs typeface="Arial"/>
              </a:rPr>
              <a:t>o	that  there </a:t>
            </a:r>
            <a:r>
              <a:rPr sz="2600" spc="-5" dirty="0">
                <a:latin typeface="Arial"/>
                <a:cs typeface="Arial"/>
              </a:rPr>
              <a:t>is </a:t>
            </a:r>
            <a:r>
              <a:rPr sz="2600" dirty="0">
                <a:solidFill>
                  <a:srgbClr val="C00000"/>
                </a:solidFill>
                <a:latin typeface="Arial"/>
                <a:cs typeface="Arial"/>
              </a:rPr>
              <a:t>no </a:t>
            </a:r>
            <a:r>
              <a:rPr sz="2600" dirty="0">
                <a:latin typeface="Arial"/>
                <a:cs typeface="Arial"/>
              </a:rPr>
              <a:t>or </a:t>
            </a:r>
            <a:r>
              <a:rPr sz="2600" dirty="0">
                <a:solidFill>
                  <a:srgbClr val="C00000"/>
                </a:solidFill>
                <a:latin typeface="Arial"/>
                <a:cs typeface="Arial"/>
              </a:rPr>
              <a:t>minimum </a:t>
            </a:r>
            <a:r>
              <a:rPr sz="2600" dirty="0">
                <a:latin typeface="Arial"/>
                <a:cs typeface="Arial"/>
              </a:rPr>
              <a:t>of wasted</a:t>
            </a:r>
            <a:r>
              <a:rPr sz="2600" spc="-55" dirty="0">
                <a:latin typeface="Arial"/>
                <a:cs typeface="Arial"/>
              </a:rPr>
              <a:t> </a:t>
            </a:r>
            <a:r>
              <a:rPr sz="2600" dirty="0">
                <a:latin typeface="Arial"/>
                <a:cs typeface="Arial"/>
              </a:rPr>
              <a:t>calls.</a:t>
            </a:r>
            <a:endParaRPr sz="2600">
              <a:latin typeface="Arial"/>
              <a:cs typeface="Arial"/>
            </a:endParaRPr>
          </a:p>
          <a:p>
            <a:pPr marL="349885" marR="69850" indent="-274320">
              <a:lnSpc>
                <a:spcPct val="100000"/>
              </a:lnSpc>
              <a:spcBef>
                <a:spcPts val="2400"/>
              </a:spcBef>
              <a:buClr>
                <a:srgbClr val="FD8537"/>
              </a:buClr>
              <a:buSzPct val="69230"/>
              <a:buFont typeface="Wingdings"/>
              <a:buChar char=""/>
              <a:tabLst>
                <a:tab pos="350520" algn="l"/>
                <a:tab pos="1650364" algn="l"/>
                <a:tab pos="2343785" algn="l"/>
                <a:tab pos="4046220" algn="l"/>
                <a:tab pos="5898515" algn="l"/>
                <a:tab pos="6277610" algn="l"/>
                <a:tab pos="6879590" algn="l"/>
              </a:tabLst>
            </a:pPr>
            <a:r>
              <a:rPr sz="2600" dirty="0">
                <a:latin typeface="Arial"/>
                <a:cs typeface="Arial"/>
              </a:rPr>
              <a:t>R</a:t>
            </a:r>
            <a:r>
              <a:rPr sz="2600" spc="5" dirty="0">
                <a:latin typeface="Arial"/>
                <a:cs typeface="Arial"/>
              </a:rPr>
              <a:t>e</a:t>
            </a:r>
            <a:r>
              <a:rPr sz="2600" dirty="0">
                <a:latin typeface="Arial"/>
                <a:cs typeface="Arial"/>
              </a:rPr>
              <a:t>g</a:t>
            </a:r>
            <a:r>
              <a:rPr sz="2600" spc="5" dirty="0">
                <a:latin typeface="Arial"/>
                <a:cs typeface="Arial"/>
              </a:rPr>
              <a:t>u</a:t>
            </a:r>
            <a:r>
              <a:rPr sz="2600" spc="-15" dirty="0">
                <a:latin typeface="Arial"/>
                <a:cs typeface="Arial"/>
              </a:rPr>
              <a:t>l</a:t>
            </a:r>
            <a:r>
              <a:rPr sz="2600" dirty="0">
                <a:latin typeface="Arial"/>
                <a:cs typeface="Arial"/>
              </a:rPr>
              <a:t>ar	</a:t>
            </a:r>
            <a:r>
              <a:rPr sz="2600" spc="-10" dirty="0">
                <a:latin typeface="Arial"/>
                <a:cs typeface="Arial"/>
              </a:rPr>
              <a:t>a</a:t>
            </a:r>
            <a:r>
              <a:rPr sz="2600" dirty="0">
                <a:latin typeface="Arial"/>
                <a:cs typeface="Arial"/>
              </a:rPr>
              <a:t>nd	syste</a:t>
            </a:r>
            <a:r>
              <a:rPr sz="2600" spc="-20" dirty="0">
                <a:latin typeface="Arial"/>
                <a:cs typeface="Arial"/>
              </a:rPr>
              <a:t>m</a:t>
            </a:r>
            <a:r>
              <a:rPr sz="2600" dirty="0">
                <a:latin typeface="Arial"/>
                <a:cs typeface="Arial"/>
              </a:rPr>
              <a:t>atic	pros</a:t>
            </a:r>
            <a:r>
              <a:rPr sz="2600" spc="-10" dirty="0">
                <a:latin typeface="Arial"/>
                <a:cs typeface="Arial"/>
              </a:rPr>
              <a:t>p</a:t>
            </a:r>
            <a:r>
              <a:rPr sz="2600" dirty="0">
                <a:latin typeface="Arial"/>
                <a:cs typeface="Arial"/>
              </a:rPr>
              <a:t>e</a:t>
            </a:r>
            <a:r>
              <a:rPr sz="2600" spc="5" dirty="0">
                <a:latin typeface="Arial"/>
                <a:cs typeface="Arial"/>
              </a:rPr>
              <a:t>c</a:t>
            </a:r>
            <a:r>
              <a:rPr sz="2600" dirty="0">
                <a:latin typeface="Arial"/>
                <a:cs typeface="Arial"/>
              </a:rPr>
              <a:t>ting	</a:t>
            </a:r>
            <a:r>
              <a:rPr sz="2600" spc="-15" dirty="0">
                <a:latin typeface="Arial"/>
                <a:cs typeface="Arial"/>
              </a:rPr>
              <a:t>i</a:t>
            </a:r>
            <a:r>
              <a:rPr sz="2600" dirty="0">
                <a:latin typeface="Arial"/>
                <a:cs typeface="Arial"/>
              </a:rPr>
              <a:t>s	the	fou</a:t>
            </a:r>
            <a:r>
              <a:rPr sz="2600" spc="5" dirty="0">
                <a:latin typeface="Arial"/>
                <a:cs typeface="Arial"/>
              </a:rPr>
              <a:t>n</a:t>
            </a:r>
            <a:r>
              <a:rPr sz="2600" dirty="0">
                <a:latin typeface="Arial"/>
                <a:cs typeface="Arial"/>
              </a:rPr>
              <a:t>dat</a:t>
            </a:r>
            <a:r>
              <a:rPr sz="2600" spc="-15" dirty="0">
                <a:latin typeface="Arial"/>
                <a:cs typeface="Arial"/>
              </a:rPr>
              <a:t>i</a:t>
            </a:r>
            <a:r>
              <a:rPr sz="2600" dirty="0">
                <a:latin typeface="Arial"/>
                <a:cs typeface="Arial"/>
              </a:rPr>
              <a:t>on  of all</a:t>
            </a:r>
            <a:r>
              <a:rPr sz="2600" spc="-20" dirty="0">
                <a:latin typeface="Arial"/>
                <a:cs typeface="Arial"/>
              </a:rPr>
              <a:t> </a:t>
            </a:r>
            <a:r>
              <a:rPr sz="2600" dirty="0">
                <a:latin typeface="Arial"/>
                <a:cs typeface="Arial"/>
              </a:rPr>
              <a:t>selling.</a:t>
            </a:r>
            <a:endParaRPr sz="26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16763"/>
            <a:ext cx="3531870" cy="560070"/>
          </a:xfrm>
          <a:prstGeom prst="rect">
            <a:avLst/>
          </a:prstGeom>
        </p:spPr>
        <p:txBody>
          <a:bodyPr vert="horz" wrap="square" lIns="0" tIns="13335" rIns="0" bIns="0" rtlCol="0">
            <a:spAutoFit/>
          </a:bodyPr>
          <a:lstStyle/>
          <a:p>
            <a:pPr marL="12700">
              <a:lnSpc>
                <a:spcPct val="100000"/>
              </a:lnSpc>
              <a:spcBef>
                <a:spcPts val="105"/>
              </a:spcBef>
            </a:pPr>
            <a:r>
              <a:rPr sz="3500" spc="-5" dirty="0"/>
              <a:t>2)</a:t>
            </a:r>
            <a:r>
              <a:rPr sz="3500" spc="-40" dirty="0"/>
              <a:t> </a:t>
            </a:r>
            <a:r>
              <a:rPr sz="3500" spc="-10" dirty="0"/>
              <a:t>P</a:t>
            </a:r>
            <a:r>
              <a:rPr spc="-10" dirty="0"/>
              <a:t>RE</a:t>
            </a:r>
            <a:r>
              <a:rPr sz="3500" spc="-10" dirty="0"/>
              <a:t>-A</a:t>
            </a:r>
            <a:r>
              <a:rPr spc="-10" dirty="0"/>
              <a:t>PPROACH</a:t>
            </a:r>
            <a:endParaRPr sz="3500"/>
          </a:p>
        </p:txBody>
      </p:sp>
      <p:sp>
        <p:nvSpPr>
          <p:cNvPr id="3" name="object 3"/>
          <p:cNvSpPr txBox="1"/>
          <p:nvPr/>
        </p:nvSpPr>
        <p:spPr>
          <a:xfrm>
            <a:off x="218440" y="1165605"/>
            <a:ext cx="6735445" cy="1110615"/>
          </a:xfrm>
          <a:prstGeom prst="rect">
            <a:avLst/>
          </a:prstGeom>
        </p:spPr>
        <p:txBody>
          <a:bodyPr vert="horz" wrap="square" lIns="0" tIns="12700" rIns="0" bIns="0" rtlCol="0">
            <a:spAutoFit/>
          </a:bodyPr>
          <a:lstStyle/>
          <a:p>
            <a:pPr marL="299720" indent="-274320">
              <a:lnSpc>
                <a:spcPct val="100000"/>
              </a:lnSpc>
              <a:spcBef>
                <a:spcPts val="100"/>
              </a:spcBef>
              <a:buClr>
                <a:srgbClr val="FD8537"/>
              </a:buClr>
              <a:buSzPct val="69047"/>
              <a:buFont typeface="Wingdings"/>
              <a:buChar char=""/>
              <a:tabLst>
                <a:tab pos="299720" algn="l"/>
              </a:tabLst>
            </a:pPr>
            <a:r>
              <a:rPr sz="2100" spc="-5" dirty="0">
                <a:latin typeface="Arial"/>
                <a:cs typeface="Arial"/>
              </a:rPr>
              <a:t>Pre-approach is </a:t>
            </a:r>
            <a:r>
              <a:rPr sz="2100" dirty="0">
                <a:latin typeface="Arial"/>
                <a:cs typeface="Arial"/>
              </a:rPr>
              <a:t>the </a:t>
            </a:r>
            <a:r>
              <a:rPr sz="3000" dirty="0">
                <a:solidFill>
                  <a:srgbClr val="00AF50"/>
                </a:solidFill>
                <a:latin typeface="Arial"/>
                <a:cs typeface="Arial"/>
              </a:rPr>
              <a:t>2</a:t>
            </a:r>
            <a:r>
              <a:rPr sz="3000" baseline="25000" dirty="0">
                <a:solidFill>
                  <a:srgbClr val="00AF50"/>
                </a:solidFill>
                <a:latin typeface="Arial"/>
                <a:cs typeface="Arial"/>
              </a:rPr>
              <a:t>nd </a:t>
            </a:r>
            <a:r>
              <a:rPr sz="2100" spc="-5" dirty="0">
                <a:latin typeface="Arial"/>
                <a:cs typeface="Arial"/>
              </a:rPr>
              <a:t>stage of </a:t>
            </a:r>
            <a:r>
              <a:rPr sz="2100" dirty="0">
                <a:latin typeface="Arial"/>
                <a:cs typeface="Arial"/>
              </a:rPr>
              <a:t>the selling</a:t>
            </a:r>
            <a:r>
              <a:rPr sz="2100" spc="-40" dirty="0">
                <a:latin typeface="Arial"/>
                <a:cs typeface="Arial"/>
              </a:rPr>
              <a:t> </a:t>
            </a:r>
            <a:r>
              <a:rPr sz="2100" spc="-5" dirty="0">
                <a:latin typeface="Arial"/>
                <a:cs typeface="Arial"/>
              </a:rPr>
              <a:t>process.</a:t>
            </a:r>
            <a:endParaRPr sz="2100">
              <a:latin typeface="Arial"/>
              <a:cs typeface="Arial"/>
            </a:endParaRPr>
          </a:p>
          <a:p>
            <a:pPr marL="299720" indent="-274320">
              <a:lnSpc>
                <a:spcPct val="100000"/>
              </a:lnSpc>
              <a:spcBef>
                <a:spcPts val="2420"/>
              </a:spcBef>
              <a:buClr>
                <a:srgbClr val="FD8537"/>
              </a:buClr>
              <a:buSzPct val="69047"/>
              <a:buFont typeface="Wingdings"/>
              <a:buChar char=""/>
              <a:tabLst>
                <a:tab pos="299720" algn="l"/>
                <a:tab pos="979169" algn="l"/>
                <a:tab pos="2338705" algn="l"/>
                <a:tab pos="2751455" algn="l"/>
                <a:tab pos="3195320" algn="l"/>
                <a:tab pos="4288155" algn="l"/>
                <a:tab pos="5393690" algn="l"/>
              </a:tabLst>
            </a:pPr>
            <a:r>
              <a:rPr sz="2100" dirty="0">
                <a:latin typeface="Arial"/>
                <a:cs typeface="Arial"/>
              </a:rPr>
              <a:t>The	</a:t>
            </a:r>
            <a:r>
              <a:rPr sz="2100" spc="-5" dirty="0">
                <a:latin typeface="Arial"/>
                <a:cs typeface="Arial"/>
              </a:rPr>
              <a:t>salesman	</a:t>
            </a:r>
            <a:r>
              <a:rPr sz="2100" spc="-10" dirty="0">
                <a:latin typeface="Arial"/>
                <a:cs typeface="Arial"/>
              </a:rPr>
              <a:t>is	</a:t>
            </a:r>
            <a:r>
              <a:rPr sz="2100" dirty="0">
                <a:latin typeface="Arial"/>
                <a:cs typeface="Arial"/>
              </a:rPr>
              <a:t>to	</a:t>
            </a:r>
            <a:r>
              <a:rPr sz="2100" spc="-5" dirty="0">
                <a:latin typeface="Arial"/>
                <a:cs typeface="Arial"/>
              </a:rPr>
              <a:t>acquire	</a:t>
            </a:r>
            <a:r>
              <a:rPr sz="2100" spc="-10" dirty="0">
                <a:latin typeface="Arial"/>
                <a:cs typeface="Arial"/>
              </a:rPr>
              <a:t>enough	</a:t>
            </a:r>
            <a:r>
              <a:rPr sz="2100" spc="-5" dirty="0">
                <a:latin typeface="Arial"/>
                <a:cs typeface="Arial"/>
              </a:rPr>
              <a:t>information</a:t>
            </a:r>
            <a:endParaRPr sz="2100">
              <a:latin typeface="Arial"/>
              <a:cs typeface="Arial"/>
            </a:endParaRPr>
          </a:p>
        </p:txBody>
      </p:sp>
      <p:sp>
        <p:nvSpPr>
          <p:cNvPr id="4" name="object 4"/>
          <p:cNvSpPr txBox="1"/>
          <p:nvPr/>
        </p:nvSpPr>
        <p:spPr>
          <a:xfrm>
            <a:off x="7135748" y="1930653"/>
            <a:ext cx="1473200" cy="345440"/>
          </a:xfrm>
          <a:prstGeom prst="rect">
            <a:avLst/>
          </a:prstGeom>
        </p:spPr>
        <p:txBody>
          <a:bodyPr vert="horz" wrap="square" lIns="0" tIns="12700" rIns="0" bIns="0" rtlCol="0">
            <a:spAutoFit/>
          </a:bodyPr>
          <a:lstStyle/>
          <a:p>
            <a:pPr marL="12700">
              <a:lnSpc>
                <a:spcPct val="100000"/>
              </a:lnSpc>
              <a:spcBef>
                <a:spcPts val="100"/>
              </a:spcBef>
              <a:tabLst>
                <a:tab pos="897890" algn="l"/>
              </a:tabLst>
            </a:pPr>
            <a:r>
              <a:rPr sz="2100" spc="-10" dirty="0">
                <a:latin typeface="Arial"/>
                <a:cs typeface="Arial"/>
              </a:rPr>
              <a:t>abou</a:t>
            </a:r>
            <a:r>
              <a:rPr sz="2100" spc="-5" dirty="0">
                <a:latin typeface="Arial"/>
                <a:cs typeface="Arial"/>
              </a:rPr>
              <a:t>t</a:t>
            </a:r>
            <a:r>
              <a:rPr sz="2100" dirty="0">
                <a:latin typeface="Arial"/>
                <a:cs typeface="Arial"/>
              </a:rPr>
              <a:t>	</a:t>
            </a:r>
            <a:r>
              <a:rPr sz="2100" spc="-5" dirty="0">
                <a:latin typeface="Arial"/>
                <a:cs typeface="Arial"/>
              </a:rPr>
              <a:t>s</a:t>
            </a:r>
            <a:r>
              <a:rPr sz="2100" spc="-20" dirty="0">
                <a:latin typeface="Arial"/>
                <a:cs typeface="Arial"/>
              </a:rPr>
              <a:t>u</a:t>
            </a:r>
            <a:r>
              <a:rPr sz="2100" spc="-5" dirty="0">
                <a:latin typeface="Arial"/>
                <a:cs typeface="Arial"/>
              </a:rPr>
              <a:t>ch</a:t>
            </a:r>
            <a:endParaRPr sz="2100">
              <a:latin typeface="Arial"/>
              <a:cs typeface="Arial"/>
            </a:endParaRPr>
          </a:p>
        </p:txBody>
      </p:sp>
      <p:sp>
        <p:nvSpPr>
          <p:cNvPr id="5" name="object 5"/>
          <p:cNvSpPr txBox="1"/>
          <p:nvPr/>
        </p:nvSpPr>
        <p:spPr>
          <a:xfrm>
            <a:off x="231140" y="2250770"/>
            <a:ext cx="8379459" cy="4141470"/>
          </a:xfrm>
          <a:prstGeom prst="rect">
            <a:avLst/>
          </a:prstGeom>
        </p:spPr>
        <p:txBody>
          <a:bodyPr vert="horz" wrap="square" lIns="0" tIns="12700" rIns="0" bIns="0" rtlCol="0">
            <a:spAutoFit/>
          </a:bodyPr>
          <a:lstStyle/>
          <a:p>
            <a:pPr marL="286385">
              <a:lnSpc>
                <a:spcPct val="100000"/>
              </a:lnSpc>
              <a:spcBef>
                <a:spcPts val="100"/>
              </a:spcBef>
              <a:tabLst>
                <a:tab pos="1602105" algn="l"/>
                <a:tab pos="1967864" algn="l"/>
                <a:tab pos="2748280" algn="l"/>
                <a:tab pos="3131185" algn="l"/>
                <a:tab pos="4401820" algn="l"/>
                <a:tab pos="5138420" algn="l"/>
                <a:tab pos="5741670" algn="l"/>
                <a:tab pos="6109335" algn="l"/>
                <a:tab pos="6638290" algn="l"/>
                <a:tab pos="7377430" algn="l"/>
              </a:tabLst>
            </a:pPr>
            <a:r>
              <a:rPr sz="2100" dirty="0">
                <a:latin typeface="Arial"/>
                <a:cs typeface="Arial"/>
              </a:rPr>
              <a:t>p</a:t>
            </a:r>
            <a:r>
              <a:rPr sz="2100" spc="-10" dirty="0">
                <a:latin typeface="Arial"/>
                <a:cs typeface="Arial"/>
              </a:rPr>
              <a:t>r</a:t>
            </a:r>
            <a:r>
              <a:rPr sz="2100" dirty="0">
                <a:latin typeface="Arial"/>
                <a:cs typeface="Arial"/>
              </a:rPr>
              <a:t>osp</a:t>
            </a:r>
            <a:r>
              <a:rPr sz="2100" spc="-15" dirty="0">
                <a:latin typeface="Arial"/>
                <a:cs typeface="Arial"/>
              </a:rPr>
              <a:t>e</a:t>
            </a:r>
            <a:r>
              <a:rPr sz="2100" dirty="0">
                <a:latin typeface="Arial"/>
                <a:cs typeface="Arial"/>
              </a:rPr>
              <a:t>cts	in	</a:t>
            </a:r>
            <a:r>
              <a:rPr sz="2100" spc="-5" dirty="0">
                <a:latin typeface="Arial"/>
                <a:cs typeface="Arial"/>
              </a:rPr>
              <a:t>orde</a:t>
            </a:r>
            <a:r>
              <a:rPr sz="2100" dirty="0">
                <a:latin typeface="Arial"/>
                <a:cs typeface="Arial"/>
              </a:rPr>
              <a:t>r	to	ap</a:t>
            </a:r>
            <a:r>
              <a:rPr sz="2100" spc="-15" dirty="0">
                <a:latin typeface="Arial"/>
                <a:cs typeface="Arial"/>
              </a:rPr>
              <a:t>p</a:t>
            </a:r>
            <a:r>
              <a:rPr sz="2100" dirty="0">
                <a:latin typeface="Arial"/>
                <a:cs typeface="Arial"/>
              </a:rPr>
              <a:t>r</a:t>
            </a:r>
            <a:r>
              <a:rPr sz="2100" spc="-10" dirty="0">
                <a:latin typeface="Arial"/>
                <a:cs typeface="Arial"/>
              </a:rPr>
              <a:t>o</a:t>
            </a:r>
            <a:r>
              <a:rPr sz="2100" dirty="0">
                <a:latin typeface="Arial"/>
                <a:cs typeface="Arial"/>
              </a:rPr>
              <a:t>ach	e</a:t>
            </a:r>
            <a:r>
              <a:rPr sz="2100" spc="-15" dirty="0">
                <a:latin typeface="Arial"/>
                <a:cs typeface="Arial"/>
              </a:rPr>
              <a:t>a</a:t>
            </a:r>
            <a:r>
              <a:rPr sz="2100" spc="-10" dirty="0">
                <a:latin typeface="Arial"/>
                <a:cs typeface="Arial"/>
              </a:rPr>
              <a:t>c</a:t>
            </a:r>
            <a:r>
              <a:rPr sz="2100" dirty="0">
                <a:latin typeface="Arial"/>
                <a:cs typeface="Arial"/>
              </a:rPr>
              <a:t>h	</a:t>
            </a:r>
            <a:r>
              <a:rPr sz="2100" spc="-5" dirty="0">
                <a:latin typeface="Arial"/>
                <a:cs typeface="Arial"/>
              </a:rPr>
              <a:t>on</a:t>
            </a:r>
            <a:r>
              <a:rPr sz="2100" dirty="0">
                <a:latin typeface="Arial"/>
                <a:cs typeface="Arial"/>
              </a:rPr>
              <a:t>e	in	t</a:t>
            </a:r>
            <a:r>
              <a:rPr sz="2100" spc="-15" dirty="0">
                <a:latin typeface="Arial"/>
                <a:cs typeface="Arial"/>
              </a:rPr>
              <a:t>h</a:t>
            </a:r>
            <a:r>
              <a:rPr sz="2100" dirty="0">
                <a:latin typeface="Arial"/>
                <a:cs typeface="Arial"/>
              </a:rPr>
              <a:t>e	most	e</a:t>
            </a:r>
            <a:r>
              <a:rPr sz="2100" spc="-40" dirty="0">
                <a:latin typeface="Arial"/>
                <a:cs typeface="Arial"/>
              </a:rPr>
              <a:t>f</a:t>
            </a:r>
            <a:r>
              <a:rPr sz="2100" dirty="0">
                <a:latin typeface="Arial"/>
                <a:cs typeface="Arial"/>
              </a:rPr>
              <a:t>f</a:t>
            </a:r>
            <a:r>
              <a:rPr sz="2100" spc="-15" dirty="0">
                <a:latin typeface="Arial"/>
                <a:cs typeface="Arial"/>
              </a:rPr>
              <a:t>e</a:t>
            </a:r>
            <a:r>
              <a:rPr sz="2100" dirty="0">
                <a:latin typeface="Arial"/>
                <a:cs typeface="Arial"/>
              </a:rPr>
              <a:t>c</a:t>
            </a:r>
            <a:r>
              <a:rPr sz="2100" spc="5" dirty="0">
                <a:latin typeface="Arial"/>
                <a:cs typeface="Arial"/>
              </a:rPr>
              <a:t>t</a:t>
            </a:r>
            <a:r>
              <a:rPr sz="2100" dirty="0">
                <a:latin typeface="Arial"/>
                <a:cs typeface="Arial"/>
              </a:rPr>
              <a:t>ive</a:t>
            </a:r>
            <a:endParaRPr sz="2100">
              <a:latin typeface="Arial"/>
              <a:cs typeface="Arial"/>
            </a:endParaRPr>
          </a:p>
          <a:p>
            <a:pPr marL="286385">
              <a:lnSpc>
                <a:spcPct val="100000"/>
              </a:lnSpc>
            </a:pPr>
            <a:r>
              <a:rPr sz="2100" spc="-20" dirty="0">
                <a:latin typeface="Arial"/>
                <a:cs typeface="Arial"/>
              </a:rPr>
              <a:t>manner.</a:t>
            </a:r>
            <a:endParaRPr sz="2100">
              <a:latin typeface="Arial"/>
              <a:cs typeface="Arial"/>
            </a:endParaRPr>
          </a:p>
          <a:p>
            <a:pPr>
              <a:lnSpc>
                <a:spcPct val="100000"/>
              </a:lnSpc>
              <a:spcBef>
                <a:spcPts val="45"/>
              </a:spcBef>
            </a:pPr>
            <a:endParaRPr sz="2050">
              <a:latin typeface="Arial"/>
              <a:cs typeface="Arial"/>
            </a:endParaRPr>
          </a:p>
          <a:p>
            <a:pPr marL="286385" marR="5715" indent="-274320" algn="just">
              <a:lnSpc>
                <a:spcPct val="100000"/>
              </a:lnSpc>
              <a:buClr>
                <a:srgbClr val="FD8537"/>
              </a:buClr>
              <a:buSzPct val="69047"/>
              <a:buFont typeface="Wingdings"/>
              <a:buChar char=""/>
              <a:tabLst>
                <a:tab pos="287020" algn="l"/>
              </a:tabLst>
            </a:pPr>
            <a:r>
              <a:rPr sz="2100" spc="-5" dirty="0">
                <a:latin typeface="Arial"/>
                <a:cs typeface="Arial"/>
              </a:rPr>
              <a:t>Pre-approach involves developing an understanding about those  prospective buyers who have been identified </a:t>
            </a:r>
            <a:r>
              <a:rPr sz="2100" spc="-10" dirty="0">
                <a:latin typeface="Arial"/>
                <a:cs typeface="Arial"/>
              </a:rPr>
              <a:t>and </a:t>
            </a:r>
            <a:r>
              <a:rPr sz="2100" spc="-5" dirty="0">
                <a:latin typeface="Arial"/>
                <a:cs typeface="Arial"/>
              </a:rPr>
              <a:t>on </a:t>
            </a:r>
            <a:r>
              <a:rPr sz="2100" spc="-10" dirty="0">
                <a:latin typeface="Arial"/>
                <a:cs typeface="Arial"/>
              </a:rPr>
              <a:t>whom </a:t>
            </a:r>
            <a:r>
              <a:rPr sz="2100" dirty="0">
                <a:latin typeface="Arial"/>
                <a:cs typeface="Arial"/>
              </a:rPr>
              <a:t>the  </a:t>
            </a:r>
            <a:r>
              <a:rPr sz="2100" spc="-5" dirty="0">
                <a:latin typeface="Arial"/>
                <a:cs typeface="Arial"/>
              </a:rPr>
              <a:t>salesman proposes </a:t>
            </a:r>
            <a:r>
              <a:rPr sz="2100" dirty="0">
                <a:latin typeface="Arial"/>
                <a:cs typeface="Arial"/>
              </a:rPr>
              <a:t>to</a:t>
            </a:r>
            <a:r>
              <a:rPr sz="2100" spc="-45" dirty="0">
                <a:latin typeface="Arial"/>
                <a:cs typeface="Arial"/>
              </a:rPr>
              <a:t> </a:t>
            </a:r>
            <a:r>
              <a:rPr sz="2100" dirty="0">
                <a:latin typeface="Arial"/>
                <a:cs typeface="Arial"/>
              </a:rPr>
              <a:t>call.</a:t>
            </a:r>
            <a:endParaRPr sz="2100">
              <a:latin typeface="Arial"/>
              <a:cs typeface="Arial"/>
            </a:endParaRPr>
          </a:p>
          <a:p>
            <a:pPr>
              <a:lnSpc>
                <a:spcPct val="100000"/>
              </a:lnSpc>
              <a:spcBef>
                <a:spcPts val="40"/>
              </a:spcBef>
              <a:buClr>
                <a:srgbClr val="FD8537"/>
              </a:buClr>
              <a:buFont typeface="Wingdings"/>
              <a:buChar char=""/>
            </a:pPr>
            <a:endParaRPr sz="2050">
              <a:latin typeface="Arial"/>
              <a:cs typeface="Arial"/>
            </a:endParaRPr>
          </a:p>
          <a:p>
            <a:pPr marL="286385" marR="8890" indent="-274320" algn="just">
              <a:lnSpc>
                <a:spcPct val="100000"/>
              </a:lnSpc>
              <a:spcBef>
                <a:spcPts val="5"/>
              </a:spcBef>
              <a:buClr>
                <a:srgbClr val="FD8537"/>
              </a:buClr>
              <a:buSzPct val="69047"/>
              <a:buFont typeface="Wingdings"/>
              <a:buChar char=""/>
              <a:tabLst>
                <a:tab pos="287020" algn="l"/>
              </a:tabLst>
            </a:pPr>
            <a:r>
              <a:rPr sz="2100" dirty="0">
                <a:latin typeface="Arial"/>
                <a:cs typeface="Arial"/>
              </a:rPr>
              <a:t>This </a:t>
            </a:r>
            <a:r>
              <a:rPr sz="2100" spc="-5" dirty="0">
                <a:latin typeface="Arial"/>
                <a:cs typeface="Arial"/>
              </a:rPr>
              <a:t>understanding </a:t>
            </a:r>
            <a:r>
              <a:rPr sz="2100" dirty="0">
                <a:latin typeface="Arial"/>
                <a:cs typeface="Arial"/>
              </a:rPr>
              <a:t>may </a:t>
            </a:r>
            <a:r>
              <a:rPr sz="2100" spc="-5" dirty="0">
                <a:latin typeface="Arial"/>
                <a:cs typeface="Arial"/>
              </a:rPr>
              <a:t>relate </a:t>
            </a:r>
            <a:r>
              <a:rPr sz="2100" dirty="0">
                <a:latin typeface="Arial"/>
                <a:cs typeface="Arial"/>
              </a:rPr>
              <a:t>to </a:t>
            </a:r>
            <a:r>
              <a:rPr sz="2100" spc="-5" dirty="0">
                <a:latin typeface="Arial"/>
                <a:cs typeface="Arial"/>
              </a:rPr>
              <a:t>buyers' needs </a:t>
            </a:r>
            <a:r>
              <a:rPr sz="2100" dirty="0">
                <a:latin typeface="Arial"/>
                <a:cs typeface="Arial"/>
              </a:rPr>
              <a:t>, </a:t>
            </a:r>
            <a:r>
              <a:rPr sz="2100" spc="-5" dirty="0">
                <a:latin typeface="Arial"/>
                <a:cs typeface="Arial"/>
              </a:rPr>
              <a:t>personality drafts  and behavior patterns which are </a:t>
            </a:r>
            <a:r>
              <a:rPr sz="2100" dirty="0">
                <a:latin typeface="Arial"/>
                <a:cs typeface="Arial"/>
              </a:rPr>
              <a:t>critical to </a:t>
            </a:r>
            <a:r>
              <a:rPr sz="2100" spc="-5" dirty="0">
                <a:latin typeface="Arial"/>
                <a:cs typeface="Arial"/>
              </a:rPr>
              <a:t>their buying</a:t>
            </a:r>
            <a:r>
              <a:rPr sz="2100" spc="-25" dirty="0">
                <a:latin typeface="Arial"/>
                <a:cs typeface="Arial"/>
              </a:rPr>
              <a:t> </a:t>
            </a:r>
            <a:r>
              <a:rPr sz="2100" spc="-5" dirty="0">
                <a:latin typeface="Arial"/>
                <a:cs typeface="Arial"/>
              </a:rPr>
              <a:t>decision.</a:t>
            </a:r>
            <a:endParaRPr sz="2100">
              <a:latin typeface="Arial"/>
              <a:cs typeface="Arial"/>
            </a:endParaRPr>
          </a:p>
          <a:p>
            <a:pPr>
              <a:lnSpc>
                <a:spcPct val="100000"/>
              </a:lnSpc>
              <a:spcBef>
                <a:spcPts val="45"/>
              </a:spcBef>
              <a:buClr>
                <a:srgbClr val="FD8537"/>
              </a:buClr>
              <a:buFont typeface="Wingdings"/>
              <a:buChar char=""/>
            </a:pPr>
            <a:endParaRPr sz="2050">
              <a:latin typeface="Arial"/>
              <a:cs typeface="Arial"/>
            </a:endParaRPr>
          </a:p>
          <a:p>
            <a:pPr marL="286385" marR="5715" indent="-274320" algn="just">
              <a:lnSpc>
                <a:spcPct val="100000"/>
              </a:lnSpc>
              <a:buClr>
                <a:srgbClr val="FD8537"/>
              </a:buClr>
              <a:buSzPct val="69047"/>
              <a:buFont typeface="Wingdings"/>
              <a:buChar char=""/>
              <a:tabLst>
                <a:tab pos="287020" algn="l"/>
              </a:tabLst>
            </a:pPr>
            <a:r>
              <a:rPr sz="2100" dirty="0">
                <a:latin typeface="Arial"/>
                <a:cs typeface="Arial"/>
              </a:rPr>
              <a:t>Pre - </a:t>
            </a:r>
            <a:r>
              <a:rPr sz="2100" spc="-10" dirty="0">
                <a:latin typeface="Arial"/>
                <a:cs typeface="Arial"/>
              </a:rPr>
              <a:t>approach </a:t>
            </a:r>
            <a:r>
              <a:rPr sz="2100" spc="-5" dirty="0">
                <a:latin typeface="Arial"/>
                <a:cs typeface="Arial"/>
              </a:rPr>
              <a:t>prepares </a:t>
            </a:r>
            <a:r>
              <a:rPr sz="2100" spc="-10" dirty="0">
                <a:latin typeface="Arial"/>
                <a:cs typeface="Arial"/>
              </a:rPr>
              <a:t>effective </a:t>
            </a:r>
            <a:r>
              <a:rPr sz="2100" spc="-5" dirty="0">
                <a:latin typeface="Arial"/>
                <a:cs typeface="Arial"/>
              </a:rPr>
              <a:t>background of making </a:t>
            </a:r>
            <a:r>
              <a:rPr sz="2100" spc="-10" dirty="0">
                <a:latin typeface="Arial"/>
                <a:cs typeface="Arial"/>
              </a:rPr>
              <a:t>approach  </a:t>
            </a:r>
            <a:r>
              <a:rPr sz="2100" spc="-5" dirty="0">
                <a:latin typeface="Arial"/>
                <a:cs typeface="Arial"/>
              </a:rPr>
              <a:t>and ascertains </a:t>
            </a:r>
            <a:r>
              <a:rPr sz="2100" dirty="0">
                <a:latin typeface="Arial"/>
                <a:cs typeface="Arial"/>
              </a:rPr>
              <a:t>the </a:t>
            </a:r>
            <a:r>
              <a:rPr sz="2100" spc="-10" dirty="0">
                <a:latin typeface="Arial"/>
                <a:cs typeface="Arial"/>
              </a:rPr>
              <a:t>best </a:t>
            </a:r>
            <a:r>
              <a:rPr sz="2100" spc="-5" dirty="0">
                <a:latin typeface="Arial"/>
                <a:cs typeface="Arial"/>
              </a:rPr>
              <a:t>and </a:t>
            </a:r>
            <a:r>
              <a:rPr sz="2100" dirty="0">
                <a:latin typeface="Arial"/>
                <a:cs typeface="Arial"/>
              </a:rPr>
              <a:t>the most </a:t>
            </a:r>
            <a:r>
              <a:rPr sz="2100" spc="-10" dirty="0">
                <a:latin typeface="Arial"/>
                <a:cs typeface="Arial"/>
              </a:rPr>
              <a:t>effective </a:t>
            </a:r>
            <a:r>
              <a:rPr sz="2100" spc="-5" dirty="0">
                <a:latin typeface="Arial"/>
                <a:cs typeface="Arial"/>
              </a:rPr>
              <a:t>method of  approaching </a:t>
            </a:r>
            <a:r>
              <a:rPr sz="2100" dirty="0">
                <a:latin typeface="Arial"/>
                <a:cs typeface="Arial"/>
              </a:rPr>
              <a:t>the</a:t>
            </a:r>
            <a:r>
              <a:rPr sz="2100" spc="-35" dirty="0">
                <a:latin typeface="Arial"/>
                <a:cs typeface="Arial"/>
              </a:rPr>
              <a:t> </a:t>
            </a:r>
            <a:r>
              <a:rPr sz="2100" spc="-5" dirty="0">
                <a:latin typeface="Arial"/>
                <a:cs typeface="Arial"/>
              </a:rPr>
              <a:t>prospect.</a:t>
            </a:r>
            <a:endParaRPr sz="21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39" y="1394205"/>
            <a:ext cx="8476615" cy="4684395"/>
          </a:xfrm>
          <a:prstGeom prst="rect">
            <a:avLst/>
          </a:prstGeom>
        </p:spPr>
        <p:txBody>
          <a:bodyPr vert="horz" wrap="square" lIns="0" tIns="12700" rIns="0" bIns="0" rtlCol="0">
            <a:spAutoFit/>
          </a:bodyPr>
          <a:lstStyle/>
          <a:p>
            <a:pPr marL="350520" indent="-274320">
              <a:lnSpc>
                <a:spcPct val="100000"/>
              </a:lnSpc>
              <a:spcBef>
                <a:spcPts val="100"/>
              </a:spcBef>
              <a:buClr>
                <a:srgbClr val="FD8537"/>
              </a:buClr>
              <a:buSzPct val="69230"/>
              <a:buFont typeface="Wingdings"/>
              <a:buChar char=""/>
              <a:tabLst>
                <a:tab pos="350520" algn="l"/>
              </a:tabLst>
            </a:pPr>
            <a:r>
              <a:rPr sz="2600" dirty="0">
                <a:latin typeface="Arial"/>
                <a:cs typeface="Arial"/>
              </a:rPr>
              <a:t>Approach </a:t>
            </a:r>
            <a:r>
              <a:rPr sz="2600" spc="-5" dirty="0">
                <a:latin typeface="Arial"/>
                <a:cs typeface="Arial"/>
              </a:rPr>
              <a:t>is </a:t>
            </a:r>
            <a:r>
              <a:rPr sz="2600" dirty="0">
                <a:latin typeface="Arial"/>
                <a:cs typeface="Arial"/>
              </a:rPr>
              <a:t>the </a:t>
            </a:r>
            <a:r>
              <a:rPr sz="3000" dirty="0">
                <a:solidFill>
                  <a:srgbClr val="00AF50"/>
                </a:solidFill>
                <a:latin typeface="Arial"/>
                <a:cs typeface="Arial"/>
              </a:rPr>
              <a:t>3</a:t>
            </a:r>
            <a:r>
              <a:rPr sz="3000" baseline="25000" dirty="0">
                <a:solidFill>
                  <a:srgbClr val="00AF50"/>
                </a:solidFill>
                <a:latin typeface="Arial"/>
                <a:cs typeface="Arial"/>
              </a:rPr>
              <a:t>rd </a:t>
            </a:r>
            <a:r>
              <a:rPr sz="2600" dirty="0">
                <a:latin typeface="Arial"/>
                <a:cs typeface="Arial"/>
              </a:rPr>
              <a:t>stage of the </a:t>
            </a:r>
            <a:r>
              <a:rPr sz="2600" dirty="0">
                <a:solidFill>
                  <a:srgbClr val="0D0D0D"/>
                </a:solidFill>
                <a:latin typeface="Arial"/>
                <a:cs typeface="Arial"/>
              </a:rPr>
              <a:t>selling</a:t>
            </a:r>
            <a:r>
              <a:rPr sz="2600" spc="125" dirty="0">
                <a:solidFill>
                  <a:srgbClr val="0D0D0D"/>
                </a:solidFill>
                <a:latin typeface="Arial"/>
                <a:cs typeface="Arial"/>
              </a:rPr>
              <a:t> </a:t>
            </a:r>
            <a:r>
              <a:rPr sz="2600" dirty="0">
                <a:solidFill>
                  <a:srgbClr val="0D0D0D"/>
                </a:solidFill>
                <a:latin typeface="Arial"/>
                <a:cs typeface="Arial"/>
              </a:rPr>
              <a:t>process.</a:t>
            </a:r>
            <a:endParaRPr sz="2600">
              <a:latin typeface="Arial"/>
              <a:cs typeface="Arial"/>
            </a:endParaRPr>
          </a:p>
          <a:p>
            <a:pPr marL="349885" marR="43180" indent="-274320" algn="just">
              <a:lnSpc>
                <a:spcPct val="100000"/>
              </a:lnSpc>
              <a:spcBef>
                <a:spcPts val="2720"/>
              </a:spcBef>
              <a:buClr>
                <a:srgbClr val="FD8537"/>
              </a:buClr>
              <a:buSzPct val="69230"/>
              <a:buFont typeface="Wingdings"/>
              <a:buChar char=""/>
              <a:tabLst>
                <a:tab pos="350520" algn="l"/>
              </a:tabLst>
            </a:pPr>
            <a:r>
              <a:rPr sz="2600" dirty="0">
                <a:latin typeface="Arial"/>
                <a:cs typeface="Arial"/>
              </a:rPr>
              <a:t>When the salesman comes </a:t>
            </a:r>
            <a:r>
              <a:rPr sz="2600" spc="-10" dirty="0">
                <a:latin typeface="Arial"/>
                <a:cs typeface="Arial"/>
              </a:rPr>
              <a:t>in </a:t>
            </a:r>
            <a:r>
              <a:rPr sz="2600" dirty="0">
                <a:latin typeface="Arial"/>
                <a:cs typeface="Arial"/>
              </a:rPr>
              <a:t>actual contact with the  prospect or likely </a:t>
            </a:r>
            <a:r>
              <a:rPr sz="2600" spc="-20" dirty="0">
                <a:latin typeface="Arial"/>
                <a:cs typeface="Arial"/>
              </a:rPr>
              <a:t>customer, </a:t>
            </a:r>
            <a:r>
              <a:rPr sz="2600" dirty="0">
                <a:latin typeface="Arial"/>
                <a:cs typeface="Arial"/>
              </a:rPr>
              <a:t>the next </a:t>
            </a:r>
            <a:r>
              <a:rPr sz="2600" spc="5" dirty="0">
                <a:latin typeface="Arial"/>
                <a:cs typeface="Arial"/>
              </a:rPr>
              <a:t>stage, </a:t>
            </a:r>
            <a:r>
              <a:rPr sz="2600" spc="-25" dirty="0">
                <a:latin typeface="Arial"/>
                <a:cs typeface="Arial"/>
              </a:rPr>
              <a:t>namely, </a:t>
            </a:r>
            <a:r>
              <a:rPr sz="2600" dirty="0">
                <a:latin typeface="Arial"/>
                <a:cs typeface="Arial"/>
              </a:rPr>
              <a:t>the  'approach' </a:t>
            </a:r>
            <a:r>
              <a:rPr sz="2600" spc="-5" dirty="0">
                <a:latin typeface="Arial"/>
                <a:cs typeface="Arial"/>
              </a:rPr>
              <a:t>is</a:t>
            </a:r>
            <a:r>
              <a:rPr sz="2600" spc="-15" dirty="0">
                <a:latin typeface="Arial"/>
                <a:cs typeface="Arial"/>
              </a:rPr>
              <a:t> </a:t>
            </a:r>
            <a:r>
              <a:rPr sz="2600" dirty="0">
                <a:latin typeface="Arial"/>
                <a:cs typeface="Arial"/>
              </a:rPr>
              <a:t>reached.</a:t>
            </a:r>
            <a:endParaRPr sz="2600">
              <a:latin typeface="Arial"/>
              <a:cs typeface="Arial"/>
            </a:endParaRPr>
          </a:p>
          <a:p>
            <a:pPr>
              <a:lnSpc>
                <a:spcPct val="100000"/>
              </a:lnSpc>
              <a:spcBef>
                <a:spcPts val="55"/>
              </a:spcBef>
              <a:buClr>
                <a:srgbClr val="FD8537"/>
              </a:buClr>
              <a:buFont typeface="Wingdings"/>
              <a:buChar char=""/>
            </a:pPr>
            <a:endParaRPr sz="2300">
              <a:latin typeface="Arial"/>
              <a:cs typeface="Arial"/>
            </a:endParaRPr>
          </a:p>
          <a:p>
            <a:pPr marL="349885" marR="39370" indent="-274320" algn="just">
              <a:lnSpc>
                <a:spcPct val="100000"/>
              </a:lnSpc>
              <a:buClr>
                <a:srgbClr val="FD8537"/>
              </a:buClr>
              <a:buSzPct val="69230"/>
              <a:buFont typeface="Wingdings"/>
              <a:buChar char=""/>
              <a:tabLst>
                <a:tab pos="350520" algn="l"/>
              </a:tabLst>
            </a:pPr>
            <a:r>
              <a:rPr sz="2600" spc="5" dirty="0">
                <a:latin typeface="Arial"/>
                <a:cs typeface="Arial"/>
              </a:rPr>
              <a:t>The </a:t>
            </a:r>
            <a:r>
              <a:rPr sz="2600" dirty="0">
                <a:latin typeface="Arial"/>
                <a:cs typeface="Arial"/>
              </a:rPr>
              <a:t>face-to-face </a:t>
            </a:r>
            <a:r>
              <a:rPr sz="2600" spc="-5" dirty="0">
                <a:latin typeface="Arial"/>
                <a:cs typeface="Arial"/>
              </a:rPr>
              <a:t>contact </a:t>
            </a:r>
            <a:r>
              <a:rPr sz="2600" dirty="0">
                <a:latin typeface="Arial"/>
                <a:cs typeface="Arial"/>
              </a:rPr>
              <a:t>with the prospect </a:t>
            </a:r>
            <a:r>
              <a:rPr sz="2600" spc="-5" dirty="0">
                <a:latin typeface="Arial"/>
                <a:cs typeface="Arial"/>
              </a:rPr>
              <a:t>is </a:t>
            </a:r>
            <a:r>
              <a:rPr sz="2600" dirty="0">
                <a:latin typeface="Arial"/>
                <a:cs typeface="Arial"/>
              </a:rPr>
              <a:t>termed as  approach.</a:t>
            </a:r>
            <a:endParaRPr sz="2600">
              <a:latin typeface="Arial"/>
              <a:cs typeface="Arial"/>
            </a:endParaRPr>
          </a:p>
          <a:p>
            <a:pPr>
              <a:lnSpc>
                <a:spcPct val="100000"/>
              </a:lnSpc>
              <a:spcBef>
                <a:spcPts val="55"/>
              </a:spcBef>
              <a:buClr>
                <a:srgbClr val="FD8537"/>
              </a:buClr>
              <a:buFont typeface="Wingdings"/>
              <a:buChar char=""/>
            </a:pPr>
            <a:endParaRPr sz="2300">
              <a:latin typeface="Arial"/>
              <a:cs typeface="Arial"/>
            </a:endParaRPr>
          </a:p>
          <a:p>
            <a:pPr marL="349885" marR="39370" indent="-274320" algn="just">
              <a:lnSpc>
                <a:spcPct val="100000"/>
              </a:lnSpc>
              <a:buClr>
                <a:srgbClr val="FD8537"/>
              </a:buClr>
              <a:buSzPct val="69230"/>
              <a:buFont typeface="Wingdings"/>
              <a:buChar char=""/>
              <a:tabLst>
                <a:tab pos="350520" algn="l"/>
              </a:tabLst>
            </a:pPr>
            <a:r>
              <a:rPr sz="2600" spc="-5" dirty="0">
                <a:latin typeface="Arial"/>
                <a:cs typeface="Arial"/>
              </a:rPr>
              <a:t>It </a:t>
            </a:r>
            <a:r>
              <a:rPr sz="2600" dirty="0">
                <a:latin typeface="Arial"/>
                <a:cs typeface="Arial"/>
              </a:rPr>
              <a:t>involves use of </a:t>
            </a:r>
            <a:r>
              <a:rPr sz="2600" spc="-5" dirty="0">
                <a:latin typeface="Arial"/>
                <a:cs typeface="Arial"/>
              </a:rPr>
              <a:t>different </a:t>
            </a:r>
            <a:r>
              <a:rPr sz="2600" dirty="0">
                <a:latin typeface="Arial"/>
                <a:cs typeface="Arial"/>
              </a:rPr>
              <a:t>methods for seeking an  access to the prospect so that the </a:t>
            </a:r>
            <a:r>
              <a:rPr sz="2600" spc="-5" dirty="0">
                <a:latin typeface="Arial"/>
                <a:cs typeface="Arial"/>
              </a:rPr>
              <a:t>product/offer </a:t>
            </a:r>
            <a:r>
              <a:rPr sz="2600" dirty="0">
                <a:latin typeface="Arial"/>
                <a:cs typeface="Arial"/>
              </a:rPr>
              <a:t>may be  presented </a:t>
            </a:r>
            <a:r>
              <a:rPr sz="2600" spc="-5" dirty="0">
                <a:latin typeface="Arial"/>
                <a:cs typeface="Arial"/>
              </a:rPr>
              <a:t>to</a:t>
            </a:r>
            <a:r>
              <a:rPr sz="2600" spc="-10" dirty="0">
                <a:latin typeface="Arial"/>
                <a:cs typeface="Arial"/>
              </a:rPr>
              <a:t> </a:t>
            </a:r>
            <a:r>
              <a:rPr sz="2600" dirty="0">
                <a:latin typeface="Arial"/>
                <a:cs typeface="Arial"/>
              </a:rPr>
              <a:t>him.</a:t>
            </a:r>
            <a:endParaRPr sz="2600">
              <a:latin typeface="Arial"/>
              <a:cs typeface="Arial"/>
            </a:endParaRPr>
          </a:p>
        </p:txBody>
      </p:sp>
      <p:sp>
        <p:nvSpPr>
          <p:cNvPr id="3" name="object 3"/>
          <p:cNvSpPr txBox="1">
            <a:spLocks noGrp="1"/>
          </p:cNvSpPr>
          <p:nvPr>
            <p:ph type="title"/>
          </p:nvPr>
        </p:nvSpPr>
        <p:spPr>
          <a:xfrm>
            <a:off x="688340" y="416763"/>
            <a:ext cx="2594610" cy="560070"/>
          </a:xfrm>
          <a:prstGeom prst="rect">
            <a:avLst/>
          </a:prstGeom>
        </p:spPr>
        <p:txBody>
          <a:bodyPr vert="horz" wrap="square" lIns="0" tIns="13335" rIns="0" bIns="0" rtlCol="0">
            <a:spAutoFit/>
          </a:bodyPr>
          <a:lstStyle/>
          <a:p>
            <a:pPr marL="12700">
              <a:lnSpc>
                <a:spcPct val="100000"/>
              </a:lnSpc>
              <a:spcBef>
                <a:spcPts val="105"/>
              </a:spcBef>
            </a:pPr>
            <a:r>
              <a:rPr sz="3500" spc="-5" dirty="0"/>
              <a:t>3)</a:t>
            </a:r>
            <a:r>
              <a:rPr sz="3500" spc="-60" dirty="0"/>
              <a:t> </a:t>
            </a:r>
            <a:r>
              <a:rPr sz="3500" spc="-10" dirty="0"/>
              <a:t>A</a:t>
            </a:r>
            <a:r>
              <a:rPr spc="-10" dirty="0"/>
              <a:t>PPROACH</a:t>
            </a:r>
            <a:endParaRPr sz="35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39" y="1468882"/>
            <a:ext cx="8477885" cy="4587875"/>
          </a:xfrm>
          <a:prstGeom prst="rect">
            <a:avLst/>
          </a:prstGeom>
        </p:spPr>
        <p:txBody>
          <a:bodyPr vert="horz" wrap="square" lIns="0" tIns="13335" rIns="0" bIns="0" rtlCol="0">
            <a:spAutoFit/>
          </a:bodyPr>
          <a:lstStyle/>
          <a:p>
            <a:pPr marL="350520" indent="-274320">
              <a:lnSpc>
                <a:spcPct val="100000"/>
              </a:lnSpc>
              <a:spcBef>
                <a:spcPts val="105"/>
              </a:spcBef>
              <a:buClr>
                <a:srgbClr val="FD8537"/>
              </a:buClr>
              <a:buSzPct val="68750"/>
              <a:buFont typeface="Wingdings"/>
              <a:buChar char=""/>
              <a:tabLst>
                <a:tab pos="350520" algn="l"/>
              </a:tabLst>
            </a:pPr>
            <a:r>
              <a:rPr sz="2400" dirty="0">
                <a:latin typeface="Arial"/>
                <a:cs typeface="Arial"/>
              </a:rPr>
              <a:t>It </a:t>
            </a:r>
            <a:r>
              <a:rPr sz="2400" spc="-5" dirty="0">
                <a:latin typeface="Arial"/>
                <a:cs typeface="Arial"/>
              </a:rPr>
              <a:t>is </a:t>
            </a:r>
            <a:r>
              <a:rPr sz="2400" dirty="0">
                <a:latin typeface="Arial"/>
                <a:cs typeface="Arial"/>
              </a:rPr>
              <a:t>the </a:t>
            </a:r>
            <a:r>
              <a:rPr sz="3200" dirty="0">
                <a:solidFill>
                  <a:srgbClr val="00AF50"/>
                </a:solidFill>
                <a:latin typeface="Arial"/>
                <a:cs typeface="Arial"/>
              </a:rPr>
              <a:t>4</a:t>
            </a:r>
            <a:r>
              <a:rPr sz="3150" baseline="25132" dirty="0">
                <a:solidFill>
                  <a:srgbClr val="00AF50"/>
                </a:solidFill>
                <a:latin typeface="Arial"/>
                <a:cs typeface="Arial"/>
              </a:rPr>
              <a:t>th </a:t>
            </a:r>
            <a:r>
              <a:rPr sz="2400" spc="-5" dirty="0">
                <a:latin typeface="Arial"/>
                <a:cs typeface="Arial"/>
              </a:rPr>
              <a:t>stage of </a:t>
            </a:r>
            <a:r>
              <a:rPr sz="2400" dirty="0">
                <a:latin typeface="Arial"/>
                <a:cs typeface="Arial"/>
              </a:rPr>
              <a:t>the </a:t>
            </a:r>
            <a:r>
              <a:rPr sz="2400" spc="-5" dirty="0">
                <a:latin typeface="Arial"/>
                <a:cs typeface="Arial"/>
              </a:rPr>
              <a:t>selling</a:t>
            </a:r>
            <a:r>
              <a:rPr sz="2400" spc="75" dirty="0">
                <a:latin typeface="Arial"/>
                <a:cs typeface="Arial"/>
              </a:rPr>
              <a:t> </a:t>
            </a:r>
            <a:r>
              <a:rPr sz="2400" spc="-5" dirty="0">
                <a:latin typeface="Arial"/>
                <a:cs typeface="Arial"/>
              </a:rPr>
              <a:t>process.</a:t>
            </a:r>
            <a:endParaRPr sz="2400">
              <a:latin typeface="Arial"/>
              <a:cs typeface="Arial"/>
            </a:endParaRPr>
          </a:p>
          <a:p>
            <a:pPr marL="349885" marR="43180" indent="-274320" algn="just">
              <a:lnSpc>
                <a:spcPct val="100000"/>
              </a:lnSpc>
              <a:spcBef>
                <a:spcPts val="3035"/>
              </a:spcBef>
              <a:buClr>
                <a:srgbClr val="FD8537"/>
              </a:buClr>
              <a:buSzPct val="68750"/>
              <a:buFont typeface="Wingdings"/>
              <a:buChar char=""/>
              <a:tabLst>
                <a:tab pos="350520" algn="l"/>
              </a:tabLst>
            </a:pPr>
            <a:r>
              <a:rPr sz="2400" dirty="0">
                <a:latin typeface="Arial"/>
                <a:cs typeface="Arial"/>
              </a:rPr>
              <a:t>In this step, the </a:t>
            </a:r>
            <a:r>
              <a:rPr sz="2400" spc="-5" dirty="0">
                <a:latin typeface="Arial"/>
                <a:cs typeface="Arial"/>
              </a:rPr>
              <a:t>salesman </a:t>
            </a:r>
            <a:r>
              <a:rPr sz="2400" dirty="0">
                <a:latin typeface="Arial"/>
                <a:cs typeface="Arial"/>
              </a:rPr>
              <a:t>demonstrates </a:t>
            </a:r>
            <a:r>
              <a:rPr sz="2400" spc="-5" dirty="0">
                <a:latin typeface="Arial"/>
                <a:cs typeface="Arial"/>
              </a:rPr>
              <a:t>to </a:t>
            </a:r>
            <a:r>
              <a:rPr sz="2400" dirty="0">
                <a:latin typeface="Arial"/>
                <a:cs typeface="Arial"/>
              </a:rPr>
              <a:t>the </a:t>
            </a:r>
            <a:r>
              <a:rPr sz="2400" spc="-5" dirty="0">
                <a:latin typeface="Arial"/>
                <a:cs typeface="Arial"/>
              </a:rPr>
              <a:t>customer  the need-satisfying </a:t>
            </a:r>
            <a:r>
              <a:rPr sz="2400" dirty="0">
                <a:latin typeface="Arial"/>
                <a:cs typeface="Arial"/>
              </a:rPr>
              <a:t>characteristics </a:t>
            </a:r>
            <a:r>
              <a:rPr sz="2400" spc="-5" dirty="0">
                <a:latin typeface="Arial"/>
                <a:cs typeface="Arial"/>
              </a:rPr>
              <a:t>of </a:t>
            </a:r>
            <a:r>
              <a:rPr sz="2400" dirty="0">
                <a:latin typeface="Arial"/>
                <a:cs typeface="Arial"/>
              </a:rPr>
              <a:t>the </a:t>
            </a:r>
            <a:r>
              <a:rPr sz="2400" spc="-5" dirty="0">
                <a:latin typeface="Arial"/>
                <a:cs typeface="Arial"/>
              </a:rPr>
              <a:t>products being  </a:t>
            </a:r>
            <a:r>
              <a:rPr sz="2400" spc="-10" dirty="0">
                <a:latin typeface="Arial"/>
                <a:cs typeface="Arial"/>
              </a:rPr>
              <a:t>offered </a:t>
            </a:r>
            <a:r>
              <a:rPr sz="2400" dirty="0">
                <a:latin typeface="Arial"/>
                <a:cs typeface="Arial"/>
              </a:rPr>
              <a:t>for</a:t>
            </a:r>
            <a:r>
              <a:rPr sz="2400" spc="-10" dirty="0">
                <a:latin typeface="Arial"/>
                <a:cs typeface="Arial"/>
              </a:rPr>
              <a:t> </a:t>
            </a:r>
            <a:r>
              <a:rPr sz="2400" spc="-5" dirty="0">
                <a:latin typeface="Arial"/>
                <a:cs typeface="Arial"/>
              </a:rPr>
              <a:t>sale.</a:t>
            </a:r>
            <a:endParaRPr sz="2400">
              <a:latin typeface="Arial"/>
              <a:cs typeface="Arial"/>
            </a:endParaRPr>
          </a:p>
          <a:p>
            <a:pPr>
              <a:lnSpc>
                <a:spcPct val="100000"/>
              </a:lnSpc>
              <a:spcBef>
                <a:spcPts val="10"/>
              </a:spcBef>
              <a:buClr>
                <a:srgbClr val="FD8537"/>
              </a:buClr>
              <a:buFont typeface="Wingdings"/>
              <a:buChar char=""/>
            </a:pPr>
            <a:endParaRPr sz="2600">
              <a:latin typeface="Arial"/>
              <a:cs typeface="Arial"/>
            </a:endParaRPr>
          </a:p>
          <a:p>
            <a:pPr marL="349885" marR="41275" indent="-274320" algn="just">
              <a:lnSpc>
                <a:spcPct val="100000"/>
              </a:lnSpc>
              <a:buClr>
                <a:srgbClr val="FD8537"/>
              </a:buClr>
              <a:buSzPct val="68750"/>
              <a:buFont typeface="Wingdings"/>
              <a:buChar char=""/>
              <a:tabLst>
                <a:tab pos="350520" algn="l"/>
              </a:tabLst>
            </a:pPr>
            <a:r>
              <a:rPr sz="2400" spc="-5" dirty="0">
                <a:latin typeface="Arial"/>
                <a:cs typeface="Arial"/>
              </a:rPr>
              <a:t>The </a:t>
            </a:r>
            <a:r>
              <a:rPr sz="2400" dirty="0">
                <a:solidFill>
                  <a:srgbClr val="FF0000"/>
                </a:solidFill>
                <a:latin typeface="Arial"/>
                <a:cs typeface="Arial"/>
              </a:rPr>
              <a:t>objective </a:t>
            </a:r>
            <a:r>
              <a:rPr sz="2400" spc="-5" dirty="0">
                <a:latin typeface="Arial"/>
                <a:cs typeface="Arial"/>
              </a:rPr>
              <a:t>of presentation </a:t>
            </a:r>
            <a:r>
              <a:rPr sz="2400" dirty="0">
                <a:latin typeface="Arial"/>
                <a:cs typeface="Arial"/>
              </a:rPr>
              <a:t>and </a:t>
            </a:r>
            <a:r>
              <a:rPr sz="2400" spc="-5" dirty="0">
                <a:latin typeface="Arial"/>
                <a:cs typeface="Arial"/>
              </a:rPr>
              <a:t>demonstration is </a:t>
            </a:r>
            <a:r>
              <a:rPr sz="2400" dirty="0">
                <a:latin typeface="Arial"/>
                <a:cs typeface="Arial"/>
              </a:rPr>
              <a:t>to </a:t>
            </a:r>
            <a:r>
              <a:rPr sz="2400" spc="-5" dirty="0">
                <a:latin typeface="Arial"/>
                <a:cs typeface="Arial"/>
              </a:rPr>
              <a:t>help  in </a:t>
            </a:r>
            <a:r>
              <a:rPr sz="2400" dirty="0">
                <a:latin typeface="Arial"/>
                <a:cs typeface="Arial"/>
              </a:rPr>
              <a:t>convincing the customer that the </a:t>
            </a:r>
            <a:r>
              <a:rPr sz="2400" spc="-5" dirty="0">
                <a:latin typeface="Arial"/>
                <a:cs typeface="Arial"/>
              </a:rPr>
              <a:t>salesman's </a:t>
            </a:r>
            <a:r>
              <a:rPr sz="2400" dirty="0">
                <a:latin typeface="Arial"/>
                <a:cs typeface="Arial"/>
              </a:rPr>
              <a:t>product </a:t>
            </a:r>
            <a:r>
              <a:rPr sz="2400" spc="-10" dirty="0">
                <a:latin typeface="Arial"/>
                <a:cs typeface="Arial"/>
              </a:rPr>
              <a:t>is  </a:t>
            </a:r>
            <a:r>
              <a:rPr sz="2400" spc="-5" dirty="0">
                <a:latin typeface="Arial"/>
                <a:cs typeface="Arial"/>
              </a:rPr>
              <a:t>the </a:t>
            </a:r>
            <a:r>
              <a:rPr sz="2400" dirty="0">
                <a:latin typeface="Arial"/>
                <a:cs typeface="Arial"/>
              </a:rPr>
              <a:t>best </a:t>
            </a:r>
            <a:r>
              <a:rPr sz="2400" spc="-5" dirty="0">
                <a:latin typeface="Arial"/>
                <a:cs typeface="Arial"/>
              </a:rPr>
              <a:t>one </a:t>
            </a:r>
            <a:r>
              <a:rPr sz="2400" dirty="0">
                <a:latin typeface="Arial"/>
                <a:cs typeface="Arial"/>
              </a:rPr>
              <a:t>for </a:t>
            </a:r>
            <a:r>
              <a:rPr sz="2400" spc="-5" dirty="0">
                <a:latin typeface="Arial"/>
                <a:cs typeface="Arial"/>
              </a:rPr>
              <a:t>satisfying his</a:t>
            </a:r>
            <a:r>
              <a:rPr sz="2400" dirty="0">
                <a:latin typeface="Arial"/>
                <a:cs typeface="Arial"/>
              </a:rPr>
              <a:t> </a:t>
            </a:r>
            <a:r>
              <a:rPr sz="2400" spc="-5" dirty="0">
                <a:latin typeface="Arial"/>
                <a:cs typeface="Arial"/>
              </a:rPr>
              <a:t>needs.</a:t>
            </a:r>
            <a:endParaRPr sz="2400">
              <a:latin typeface="Arial"/>
              <a:cs typeface="Arial"/>
            </a:endParaRPr>
          </a:p>
          <a:p>
            <a:pPr>
              <a:lnSpc>
                <a:spcPct val="100000"/>
              </a:lnSpc>
              <a:spcBef>
                <a:spcPts val="10"/>
              </a:spcBef>
              <a:buClr>
                <a:srgbClr val="FD8537"/>
              </a:buClr>
              <a:buFont typeface="Wingdings"/>
              <a:buChar char=""/>
            </a:pPr>
            <a:endParaRPr sz="2600">
              <a:latin typeface="Arial"/>
              <a:cs typeface="Arial"/>
            </a:endParaRPr>
          </a:p>
          <a:p>
            <a:pPr marL="349885" marR="43815" indent="-274320" algn="just">
              <a:lnSpc>
                <a:spcPct val="100000"/>
              </a:lnSpc>
              <a:spcBef>
                <a:spcPts val="5"/>
              </a:spcBef>
              <a:buClr>
                <a:srgbClr val="FD8537"/>
              </a:buClr>
              <a:buSzPct val="68750"/>
              <a:buFont typeface="Wingdings"/>
              <a:buChar char=""/>
              <a:tabLst>
                <a:tab pos="350520" algn="l"/>
              </a:tabLst>
            </a:pPr>
            <a:r>
              <a:rPr sz="2400" dirty="0">
                <a:latin typeface="Arial"/>
                <a:cs typeface="Arial"/>
              </a:rPr>
              <a:t>In this </a:t>
            </a:r>
            <a:r>
              <a:rPr sz="2400" spc="-50" dirty="0">
                <a:latin typeface="Arial"/>
                <a:cs typeface="Arial"/>
              </a:rPr>
              <a:t>way, </a:t>
            </a:r>
            <a:r>
              <a:rPr sz="2400" spc="-10" dirty="0">
                <a:latin typeface="Arial"/>
                <a:cs typeface="Arial"/>
              </a:rPr>
              <a:t>effective </a:t>
            </a:r>
            <a:r>
              <a:rPr sz="2400" spc="-5" dirty="0">
                <a:latin typeface="Arial"/>
                <a:cs typeface="Arial"/>
              </a:rPr>
              <a:t>presentation and demonstration plays  a vital role in </a:t>
            </a:r>
            <a:r>
              <a:rPr sz="2400" dirty="0">
                <a:latin typeface="Arial"/>
                <a:cs typeface="Arial"/>
              </a:rPr>
              <a:t>the </a:t>
            </a:r>
            <a:r>
              <a:rPr sz="2400" spc="-5" dirty="0">
                <a:latin typeface="Arial"/>
                <a:cs typeface="Arial"/>
              </a:rPr>
              <a:t>selling</a:t>
            </a:r>
            <a:r>
              <a:rPr sz="2400" spc="45" dirty="0">
                <a:latin typeface="Arial"/>
                <a:cs typeface="Arial"/>
              </a:rPr>
              <a:t> </a:t>
            </a:r>
            <a:r>
              <a:rPr sz="2400" spc="-5" dirty="0">
                <a:latin typeface="Arial"/>
                <a:cs typeface="Arial"/>
              </a:rPr>
              <a:t>process.</a:t>
            </a:r>
            <a:endParaRPr sz="2400">
              <a:latin typeface="Arial"/>
              <a:cs typeface="Arial"/>
            </a:endParaRPr>
          </a:p>
        </p:txBody>
      </p:sp>
      <p:sp>
        <p:nvSpPr>
          <p:cNvPr id="3" name="object 3"/>
          <p:cNvSpPr txBox="1">
            <a:spLocks noGrp="1"/>
          </p:cNvSpPr>
          <p:nvPr>
            <p:ph type="title"/>
          </p:nvPr>
        </p:nvSpPr>
        <p:spPr>
          <a:xfrm>
            <a:off x="742289" y="416763"/>
            <a:ext cx="7431405" cy="560070"/>
          </a:xfrm>
          <a:prstGeom prst="rect">
            <a:avLst/>
          </a:prstGeom>
        </p:spPr>
        <p:txBody>
          <a:bodyPr vert="horz" wrap="square" lIns="0" tIns="13335" rIns="0" bIns="0" rtlCol="0">
            <a:spAutoFit/>
          </a:bodyPr>
          <a:lstStyle/>
          <a:p>
            <a:pPr marL="12700">
              <a:lnSpc>
                <a:spcPct val="100000"/>
              </a:lnSpc>
              <a:spcBef>
                <a:spcPts val="105"/>
              </a:spcBef>
            </a:pPr>
            <a:r>
              <a:rPr sz="3500" spc="-5" dirty="0"/>
              <a:t>4) </a:t>
            </a:r>
            <a:r>
              <a:rPr sz="3500" spc="-40" dirty="0"/>
              <a:t>P</a:t>
            </a:r>
            <a:r>
              <a:rPr spc="-40" dirty="0"/>
              <a:t>RESENTATION </a:t>
            </a:r>
            <a:r>
              <a:rPr spc="-5" dirty="0"/>
              <a:t>AND</a:t>
            </a:r>
            <a:r>
              <a:rPr spc="170" dirty="0"/>
              <a:t> </a:t>
            </a:r>
            <a:r>
              <a:rPr sz="3500" spc="-25" dirty="0"/>
              <a:t>D</a:t>
            </a:r>
            <a:r>
              <a:rPr spc="-25" dirty="0"/>
              <a:t>EMONSTRATION</a:t>
            </a:r>
            <a:endParaRPr sz="35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34162"/>
            <a:ext cx="1143635" cy="483234"/>
          </a:xfrm>
          <a:prstGeom prst="rect">
            <a:avLst/>
          </a:prstGeom>
        </p:spPr>
        <p:txBody>
          <a:bodyPr vert="horz" wrap="square" lIns="0" tIns="12700" rIns="0" bIns="0" rtlCol="0">
            <a:spAutoFit/>
          </a:bodyPr>
          <a:lstStyle/>
          <a:p>
            <a:pPr marL="12700">
              <a:lnSpc>
                <a:spcPct val="100000"/>
              </a:lnSpc>
              <a:spcBef>
                <a:spcPts val="100"/>
              </a:spcBef>
            </a:pPr>
            <a:r>
              <a:rPr sz="3000" spc="-50" dirty="0"/>
              <a:t>C</a:t>
            </a:r>
            <a:r>
              <a:rPr sz="2400" spc="-50" dirty="0"/>
              <a:t>ONT</a:t>
            </a:r>
            <a:r>
              <a:rPr sz="3000" spc="-50" dirty="0"/>
              <a:t>:-</a:t>
            </a:r>
            <a:endParaRPr sz="3000"/>
          </a:p>
        </p:txBody>
      </p:sp>
      <p:sp>
        <p:nvSpPr>
          <p:cNvPr id="3" name="object 3"/>
          <p:cNvSpPr txBox="1"/>
          <p:nvPr/>
        </p:nvSpPr>
        <p:spPr>
          <a:xfrm>
            <a:off x="231140" y="1833060"/>
            <a:ext cx="1654810" cy="794385"/>
          </a:xfrm>
          <a:prstGeom prst="rect">
            <a:avLst/>
          </a:prstGeom>
        </p:spPr>
        <p:txBody>
          <a:bodyPr vert="horz" wrap="square" lIns="0" tIns="12065" rIns="0" bIns="0" rtlCol="0">
            <a:spAutoFit/>
          </a:bodyPr>
          <a:lstStyle/>
          <a:p>
            <a:pPr marL="286385" marR="5080" indent="-274320">
              <a:lnSpc>
                <a:spcPct val="105100"/>
              </a:lnSpc>
              <a:spcBef>
                <a:spcPts val="95"/>
              </a:spcBef>
              <a:buClr>
                <a:srgbClr val="FD8537"/>
              </a:buClr>
              <a:buSzPct val="68750"/>
              <a:buFont typeface="Wingdings"/>
              <a:buChar char=""/>
              <a:tabLst>
                <a:tab pos="287020" algn="l"/>
              </a:tabLst>
            </a:pPr>
            <a:r>
              <a:rPr sz="2400" spc="-10" dirty="0">
                <a:latin typeface="Arial"/>
                <a:cs typeface="Arial"/>
              </a:rPr>
              <a:t>Effective  </a:t>
            </a:r>
            <a:r>
              <a:rPr sz="2400" dirty="0">
                <a:latin typeface="Arial"/>
                <a:cs typeface="Arial"/>
              </a:rPr>
              <a:t>a</a:t>
            </a:r>
            <a:r>
              <a:rPr sz="2400" spc="-10" dirty="0">
                <a:latin typeface="Arial"/>
                <a:cs typeface="Arial"/>
              </a:rPr>
              <a:t>p</a:t>
            </a:r>
            <a:r>
              <a:rPr sz="2400" dirty="0">
                <a:latin typeface="Arial"/>
                <a:cs typeface="Arial"/>
              </a:rPr>
              <a:t>proa</a:t>
            </a:r>
            <a:r>
              <a:rPr sz="2400" spc="-10" dirty="0">
                <a:latin typeface="Arial"/>
                <a:cs typeface="Arial"/>
              </a:rPr>
              <a:t>c</a:t>
            </a:r>
            <a:r>
              <a:rPr sz="2400" spc="-5" dirty="0">
                <a:latin typeface="Arial"/>
                <a:cs typeface="Arial"/>
              </a:rPr>
              <a:t>h</a:t>
            </a:r>
            <a:r>
              <a:rPr sz="2400" dirty="0">
                <a:latin typeface="Arial"/>
                <a:cs typeface="Arial"/>
              </a:rPr>
              <a:t>.</a:t>
            </a:r>
            <a:endParaRPr sz="2400">
              <a:latin typeface="Arial"/>
              <a:cs typeface="Arial"/>
            </a:endParaRPr>
          </a:p>
        </p:txBody>
      </p:sp>
      <p:sp>
        <p:nvSpPr>
          <p:cNvPr id="4" name="object 4"/>
          <p:cNvSpPr txBox="1"/>
          <p:nvPr/>
        </p:nvSpPr>
        <p:spPr>
          <a:xfrm>
            <a:off x="1926082" y="1775205"/>
            <a:ext cx="6681470" cy="482600"/>
          </a:xfrm>
          <a:prstGeom prst="rect">
            <a:avLst/>
          </a:prstGeom>
        </p:spPr>
        <p:txBody>
          <a:bodyPr vert="horz" wrap="square" lIns="0" tIns="12700" rIns="0" bIns="0" rtlCol="0">
            <a:spAutoFit/>
          </a:bodyPr>
          <a:lstStyle/>
          <a:p>
            <a:pPr marL="12700">
              <a:lnSpc>
                <a:spcPct val="100000"/>
              </a:lnSpc>
              <a:spcBef>
                <a:spcPts val="100"/>
              </a:spcBef>
              <a:tabLst>
                <a:tab pos="2204085" algn="l"/>
                <a:tab pos="2952750" algn="l"/>
                <a:tab pos="3550285" algn="l"/>
                <a:tab pos="4485640" algn="l"/>
                <a:tab pos="5778500" algn="l"/>
              </a:tabLst>
            </a:pPr>
            <a:r>
              <a:rPr sz="2400" spc="-5" dirty="0">
                <a:latin typeface="Arial"/>
                <a:cs typeface="Arial"/>
              </a:rPr>
              <a:t>demonstration	can	</a:t>
            </a:r>
            <a:r>
              <a:rPr sz="2400" spc="-10" dirty="0">
                <a:latin typeface="Arial"/>
                <a:cs typeface="Arial"/>
              </a:rPr>
              <a:t>b</a:t>
            </a:r>
            <a:r>
              <a:rPr sz="2400" spc="-5" dirty="0">
                <a:latin typeface="Arial"/>
                <a:cs typeface="Arial"/>
              </a:rPr>
              <a:t>e</a:t>
            </a:r>
            <a:r>
              <a:rPr sz="2400" dirty="0">
                <a:latin typeface="Arial"/>
                <a:cs typeface="Arial"/>
              </a:rPr>
              <a:t>	</a:t>
            </a:r>
            <a:r>
              <a:rPr sz="2400" spc="-5" dirty="0">
                <a:latin typeface="Arial"/>
                <a:cs typeface="Arial"/>
              </a:rPr>
              <a:t>done</a:t>
            </a:r>
            <a:r>
              <a:rPr sz="2400" dirty="0">
                <a:latin typeface="Arial"/>
                <a:cs typeface="Arial"/>
              </a:rPr>
              <a:t>	</a:t>
            </a:r>
            <a:r>
              <a:rPr sz="2400" spc="-5" dirty="0">
                <a:latin typeface="Arial"/>
                <a:cs typeface="Arial"/>
              </a:rPr>
              <a:t>through</a:t>
            </a:r>
            <a:r>
              <a:rPr sz="2400" dirty="0">
                <a:latin typeface="Arial"/>
                <a:cs typeface="Arial"/>
              </a:rPr>
              <a:t>	</a:t>
            </a:r>
            <a:r>
              <a:rPr sz="3000" dirty="0">
                <a:solidFill>
                  <a:srgbClr val="CEB500"/>
                </a:solidFill>
                <a:latin typeface="Arial"/>
                <a:cs typeface="Arial"/>
              </a:rPr>
              <a:t>AIDA</a:t>
            </a:r>
            <a:endParaRPr sz="3000">
              <a:latin typeface="Arial"/>
              <a:cs typeface="Arial"/>
            </a:endParaRPr>
          </a:p>
        </p:txBody>
      </p:sp>
      <p:sp>
        <p:nvSpPr>
          <p:cNvPr id="5" name="object 5"/>
          <p:cNvSpPr txBox="1"/>
          <p:nvPr/>
        </p:nvSpPr>
        <p:spPr>
          <a:xfrm>
            <a:off x="231140" y="2982595"/>
            <a:ext cx="8375650" cy="1489075"/>
          </a:xfrm>
          <a:prstGeom prst="rect">
            <a:avLst/>
          </a:prstGeom>
        </p:spPr>
        <p:txBody>
          <a:bodyPr vert="horz" wrap="square" lIns="0" tIns="12700" rIns="0" bIns="0" rtlCol="0">
            <a:spAutoFit/>
          </a:bodyPr>
          <a:lstStyle/>
          <a:p>
            <a:pPr marL="286385" marR="5080" indent="-274320" algn="just">
              <a:lnSpc>
                <a:spcPct val="100000"/>
              </a:lnSpc>
              <a:spcBef>
                <a:spcPts val="100"/>
              </a:spcBef>
              <a:buClr>
                <a:srgbClr val="FD8537"/>
              </a:buClr>
              <a:buSzPct val="68750"/>
              <a:buFont typeface="Wingdings"/>
              <a:buChar char=""/>
              <a:tabLst>
                <a:tab pos="287020" algn="l"/>
              </a:tabLst>
            </a:pPr>
            <a:r>
              <a:rPr sz="2400" spc="-5" dirty="0">
                <a:latin typeface="Arial"/>
                <a:cs typeface="Arial"/>
              </a:rPr>
              <a:t>According </a:t>
            </a:r>
            <a:r>
              <a:rPr sz="2400" dirty="0">
                <a:latin typeface="Arial"/>
                <a:cs typeface="Arial"/>
              </a:rPr>
              <a:t>to this </a:t>
            </a:r>
            <a:r>
              <a:rPr sz="2400" spc="-5" dirty="0">
                <a:latin typeface="Arial"/>
                <a:cs typeface="Arial"/>
              </a:rPr>
              <a:t>approach, </a:t>
            </a:r>
            <a:r>
              <a:rPr sz="2400" dirty="0">
                <a:latin typeface="Arial"/>
                <a:cs typeface="Arial"/>
              </a:rPr>
              <a:t>the </a:t>
            </a:r>
            <a:r>
              <a:rPr sz="2400" spc="-5" dirty="0">
                <a:latin typeface="Arial"/>
                <a:cs typeface="Arial"/>
              </a:rPr>
              <a:t>product should </a:t>
            </a:r>
            <a:r>
              <a:rPr sz="2400" spc="-10" dirty="0">
                <a:latin typeface="Arial"/>
                <a:cs typeface="Arial"/>
              </a:rPr>
              <a:t>be  </a:t>
            </a:r>
            <a:r>
              <a:rPr sz="2400" spc="-5" dirty="0">
                <a:latin typeface="Arial"/>
                <a:cs typeface="Arial"/>
              </a:rPr>
              <a:t>demonstrated </a:t>
            </a:r>
            <a:r>
              <a:rPr sz="2400" dirty="0">
                <a:latin typeface="Arial"/>
                <a:cs typeface="Arial"/>
              </a:rPr>
              <a:t>in </a:t>
            </a:r>
            <a:r>
              <a:rPr sz="2400" spc="-5" dirty="0">
                <a:latin typeface="Arial"/>
                <a:cs typeface="Arial"/>
              </a:rPr>
              <a:t>such a manner </a:t>
            </a:r>
            <a:r>
              <a:rPr sz="2400" dirty="0">
                <a:latin typeface="Arial"/>
                <a:cs typeface="Arial"/>
              </a:rPr>
              <a:t>that </a:t>
            </a:r>
            <a:r>
              <a:rPr sz="2400" spc="-5" dirty="0">
                <a:latin typeface="Arial"/>
                <a:cs typeface="Arial"/>
              </a:rPr>
              <a:t>it gains </a:t>
            </a:r>
            <a:r>
              <a:rPr sz="2400" dirty="0">
                <a:latin typeface="Arial"/>
                <a:cs typeface="Arial"/>
              </a:rPr>
              <a:t>the </a:t>
            </a:r>
            <a:r>
              <a:rPr sz="2400" spc="-5" dirty="0">
                <a:latin typeface="Arial"/>
                <a:cs typeface="Arial"/>
              </a:rPr>
              <a:t>customer's  attention, holds his interest </a:t>
            </a:r>
            <a:r>
              <a:rPr sz="2400" dirty="0">
                <a:latin typeface="Arial"/>
                <a:cs typeface="Arial"/>
              </a:rPr>
              <a:t>builds </a:t>
            </a:r>
            <a:r>
              <a:rPr sz="2400" spc="-5" dirty="0">
                <a:latin typeface="Arial"/>
                <a:cs typeface="Arial"/>
              </a:rPr>
              <a:t>up his  desire </a:t>
            </a:r>
            <a:r>
              <a:rPr sz="2400" dirty="0">
                <a:latin typeface="Arial"/>
                <a:cs typeface="Arial"/>
              </a:rPr>
              <a:t>for the product, </a:t>
            </a:r>
            <a:r>
              <a:rPr sz="2400" spc="-5" dirty="0">
                <a:latin typeface="Arial"/>
                <a:cs typeface="Arial"/>
              </a:rPr>
              <a:t>and ends up in purchase</a:t>
            </a:r>
            <a:r>
              <a:rPr sz="2400" spc="55" dirty="0">
                <a:latin typeface="Arial"/>
                <a:cs typeface="Arial"/>
              </a:rPr>
              <a:t> </a:t>
            </a:r>
            <a:r>
              <a:rPr sz="2400" spc="-5" dirty="0">
                <a:latin typeface="Arial"/>
                <a:cs typeface="Arial"/>
              </a:rPr>
              <a:t>action.</a:t>
            </a:r>
            <a:endParaRPr sz="24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39" y="1470405"/>
            <a:ext cx="8479155" cy="4556125"/>
          </a:xfrm>
          <a:prstGeom prst="rect">
            <a:avLst/>
          </a:prstGeom>
        </p:spPr>
        <p:txBody>
          <a:bodyPr vert="horz" wrap="square" lIns="0" tIns="12700" rIns="0" bIns="0" rtlCol="0">
            <a:spAutoFit/>
          </a:bodyPr>
          <a:lstStyle/>
          <a:p>
            <a:pPr marL="350520" indent="-274320">
              <a:lnSpc>
                <a:spcPct val="100000"/>
              </a:lnSpc>
              <a:spcBef>
                <a:spcPts val="100"/>
              </a:spcBef>
              <a:buClr>
                <a:srgbClr val="FD8537"/>
              </a:buClr>
              <a:buSzPct val="68750"/>
              <a:buFont typeface="Wingdings"/>
              <a:buChar char=""/>
              <a:tabLst>
                <a:tab pos="350520" algn="l"/>
              </a:tabLst>
            </a:pPr>
            <a:r>
              <a:rPr sz="2400" dirty="0">
                <a:latin typeface="Arial"/>
                <a:cs typeface="Arial"/>
              </a:rPr>
              <a:t>It </a:t>
            </a:r>
            <a:r>
              <a:rPr sz="2400" spc="-5" dirty="0">
                <a:latin typeface="Arial"/>
                <a:cs typeface="Arial"/>
              </a:rPr>
              <a:t>is </a:t>
            </a:r>
            <a:r>
              <a:rPr sz="2400" dirty="0">
                <a:latin typeface="Arial"/>
                <a:cs typeface="Arial"/>
              </a:rPr>
              <a:t>the </a:t>
            </a:r>
            <a:r>
              <a:rPr sz="3000" spc="-5" dirty="0">
                <a:solidFill>
                  <a:srgbClr val="00AF50"/>
                </a:solidFill>
                <a:latin typeface="Arial"/>
                <a:cs typeface="Arial"/>
              </a:rPr>
              <a:t>5</a:t>
            </a:r>
            <a:r>
              <a:rPr sz="3000" spc="-7" baseline="25000" dirty="0">
                <a:solidFill>
                  <a:srgbClr val="00AF50"/>
                </a:solidFill>
                <a:latin typeface="Arial"/>
                <a:cs typeface="Arial"/>
              </a:rPr>
              <a:t>th </a:t>
            </a:r>
            <a:r>
              <a:rPr sz="2400" dirty="0">
                <a:latin typeface="Arial"/>
                <a:cs typeface="Arial"/>
              </a:rPr>
              <a:t>step </a:t>
            </a:r>
            <a:r>
              <a:rPr sz="2400" spc="-5" dirty="0">
                <a:latin typeface="Arial"/>
                <a:cs typeface="Arial"/>
              </a:rPr>
              <a:t>in </a:t>
            </a:r>
            <a:r>
              <a:rPr sz="2400" dirty="0">
                <a:latin typeface="Arial"/>
                <a:cs typeface="Arial"/>
              </a:rPr>
              <a:t>the </a:t>
            </a:r>
            <a:r>
              <a:rPr sz="2400" spc="-5" dirty="0">
                <a:latin typeface="Arial"/>
                <a:cs typeface="Arial"/>
              </a:rPr>
              <a:t>selling</a:t>
            </a:r>
            <a:r>
              <a:rPr sz="2400" spc="95" dirty="0">
                <a:latin typeface="Arial"/>
                <a:cs typeface="Arial"/>
              </a:rPr>
              <a:t> </a:t>
            </a:r>
            <a:r>
              <a:rPr sz="2400" spc="-5" dirty="0">
                <a:latin typeface="Arial"/>
                <a:cs typeface="Arial"/>
              </a:rPr>
              <a:t>process.</a:t>
            </a:r>
            <a:endParaRPr sz="2400">
              <a:latin typeface="Arial"/>
              <a:cs typeface="Arial"/>
            </a:endParaRPr>
          </a:p>
          <a:p>
            <a:pPr>
              <a:lnSpc>
                <a:spcPct val="100000"/>
              </a:lnSpc>
              <a:spcBef>
                <a:spcPts val="35"/>
              </a:spcBef>
              <a:buClr>
                <a:srgbClr val="FD8537"/>
              </a:buClr>
              <a:buFont typeface="Wingdings"/>
              <a:buChar char=""/>
            </a:pPr>
            <a:endParaRPr sz="2600">
              <a:latin typeface="Arial"/>
              <a:cs typeface="Arial"/>
            </a:endParaRPr>
          </a:p>
          <a:p>
            <a:pPr marL="349885" marR="43180" indent="-274320" algn="just">
              <a:lnSpc>
                <a:spcPct val="100000"/>
              </a:lnSpc>
              <a:buClr>
                <a:srgbClr val="FD8537"/>
              </a:buClr>
              <a:buSzPct val="68750"/>
              <a:buFont typeface="Wingdings"/>
              <a:buChar char=""/>
              <a:tabLst>
                <a:tab pos="350520" algn="l"/>
              </a:tabLst>
            </a:pPr>
            <a:r>
              <a:rPr sz="2400" spc="-5" dirty="0">
                <a:latin typeface="Arial"/>
                <a:cs typeface="Arial"/>
              </a:rPr>
              <a:t>Under </a:t>
            </a:r>
            <a:r>
              <a:rPr sz="2400" dirty="0">
                <a:latin typeface="Arial"/>
                <a:cs typeface="Arial"/>
              </a:rPr>
              <a:t>this step the </a:t>
            </a:r>
            <a:r>
              <a:rPr sz="2400" spc="-5" dirty="0">
                <a:latin typeface="Arial"/>
                <a:cs typeface="Arial"/>
              </a:rPr>
              <a:t>salesman is </a:t>
            </a:r>
            <a:r>
              <a:rPr sz="2400" dirty="0">
                <a:latin typeface="Arial"/>
                <a:cs typeface="Arial"/>
              </a:rPr>
              <a:t>required to handle and </a:t>
            </a:r>
            <a:r>
              <a:rPr sz="2400" spc="-5" dirty="0">
                <a:latin typeface="Arial"/>
                <a:cs typeface="Arial"/>
              </a:rPr>
              <a:t>over  come </a:t>
            </a:r>
            <a:r>
              <a:rPr sz="2400" dirty="0">
                <a:latin typeface="Arial"/>
                <a:cs typeface="Arial"/>
              </a:rPr>
              <a:t>objections arising during or </a:t>
            </a:r>
            <a:r>
              <a:rPr sz="2400" spc="-5" dirty="0">
                <a:latin typeface="Arial"/>
                <a:cs typeface="Arial"/>
              </a:rPr>
              <a:t>as a result </a:t>
            </a:r>
            <a:r>
              <a:rPr sz="2400" spc="-10" dirty="0">
                <a:latin typeface="Arial"/>
                <a:cs typeface="Arial"/>
              </a:rPr>
              <a:t>of </a:t>
            </a:r>
            <a:r>
              <a:rPr sz="2400" spc="-5" dirty="0">
                <a:latin typeface="Arial"/>
                <a:cs typeface="Arial"/>
              </a:rPr>
              <a:t>presentation  and </a:t>
            </a:r>
            <a:r>
              <a:rPr sz="2400" dirty="0">
                <a:latin typeface="Arial"/>
                <a:cs typeface="Arial"/>
              </a:rPr>
              <a:t>demonstration, </a:t>
            </a:r>
            <a:r>
              <a:rPr sz="2400" spc="-5" dirty="0">
                <a:latin typeface="Arial"/>
                <a:cs typeface="Arial"/>
              </a:rPr>
              <a:t>it is just natural </a:t>
            </a:r>
            <a:r>
              <a:rPr sz="2400" dirty="0">
                <a:latin typeface="Arial"/>
                <a:cs typeface="Arial"/>
              </a:rPr>
              <a:t>for the </a:t>
            </a:r>
            <a:r>
              <a:rPr sz="2400" spc="-5" dirty="0">
                <a:latin typeface="Arial"/>
                <a:cs typeface="Arial"/>
              </a:rPr>
              <a:t>customer </a:t>
            </a:r>
            <a:r>
              <a:rPr sz="2400" dirty="0">
                <a:latin typeface="Arial"/>
                <a:cs typeface="Arial"/>
              </a:rPr>
              <a:t>to ask  </a:t>
            </a:r>
            <a:r>
              <a:rPr sz="2400" spc="-5" dirty="0">
                <a:latin typeface="Arial"/>
                <a:cs typeface="Arial"/>
              </a:rPr>
              <a:t>questions, raise objections and seek</a:t>
            </a:r>
            <a:r>
              <a:rPr sz="2400" spc="60" dirty="0">
                <a:latin typeface="Arial"/>
                <a:cs typeface="Arial"/>
              </a:rPr>
              <a:t> </a:t>
            </a:r>
            <a:r>
              <a:rPr sz="2400" spc="-5" dirty="0">
                <a:latin typeface="Arial"/>
                <a:cs typeface="Arial"/>
              </a:rPr>
              <a:t>explanation.</a:t>
            </a:r>
            <a:endParaRPr sz="2400">
              <a:latin typeface="Arial"/>
              <a:cs typeface="Arial"/>
            </a:endParaRPr>
          </a:p>
          <a:p>
            <a:pPr>
              <a:lnSpc>
                <a:spcPct val="100000"/>
              </a:lnSpc>
              <a:spcBef>
                <a:spcPts val="10"/>
              </a:spcBef>
              <a:buClr>
                <a:srgbClr val="FD8537"/>
              </a:buClr>
              <a:buFont typeface="Wingdings"/>
              <a:buChar char=""/>
            </a:pPr>
            <a:endParaRPr sz="2600">
              <a:latin typeface="Arial"/>
              <a:cs typeface="Arial"/>
            </a:endParaRPr>
          </a:p>
          <a:p>
            <a:pPr marL="350520" indent="-274320">
              <a:lnSpc>
                <a:spcPct val="100000"/>
              </a:lnSpc>
              <a:spcBef>
                <a:spcPts val="5"/>
              </a:spcBef>
              <a:buClr>
                <a:srgbClr val="FD8537"/>
              </a:buClr>
              <a:buSzPct val="68750"/>
              <a:buFont typeface="Wingdings"/>
              <a:buChar char=""/>
              <a:tabLst>
                <a:tab pos="350520" algn="l"/>
              </a:tabLst>
            </a:pPr>
            <a:r>
              <a:rPr sz="2400" spc="-5" dirty="0">
                <a:latin typeface="Arial"/>
                <a:cs typeface="Arial"/>
              </a:rPr>
              <a:t>It is </a:t>
            </a:r>
            <a:r>
              <a:rPr sz="2400" dirty="0">
                <a:latin typeface="Arial"/>
                <a:cs typeface="Arial"/>
              </a:rPr>
              <a:t>the </a:t>
            </a:r>
            <a:r>
              <a:rPr sz="2400" spc="-5" dirty="0">
                <a:latin typeface="Arial"/>
                <a:cs typeface="Arial"/>
              </a:rPr>
              <a:t>most </a:t>
            </a:r>
            <a:r>
              <a:rPr sz="2400" spc="-10" dirty="0">
                <a:latin typeface="Arial"/>
                <a:cs typeface="Arial"/>
              </a:rPr>
              <a:t>difficult </a:t>
            </a:r>
            <a:r>
              <a:rPr sz="2400" spc="-5" dirty="0">
                <a:latin typeface="Arial"/>
                <a:cs typeface="Arial"/>
              </a:rPr>
              <a:t>situation </a:t>
            </a:r>
            <a:r>
              <a:rPr sz="2400" dirty="0">
                <a:latin typeface="Arial"/>
                <a:cs typeface="Arial"/>
              </a:rPr>
              <a:t>that a </a:t>
            </a:r>
            <a:r>
              <a:rPr sz="2400" spc="-5" dirty="0">
                <a:latin typeface="Arial"/>
                <a:cs typeface="Arial"/>
              </a:rPr>
              <a:t>salesman is </a:t>
            </a:r>
            <a:r>
              <a:rPr sz="2400" dirty="0">
                <a:latin typeface="Arial"/>
                <a:cs typeface="Arial"/>
              </a:rPr>
              <a:t>required</a:t>
            </a:r>
            <a:r>
              <a:rPr sz="2400" spc="215" dirty="0">
                <a:latin typeface="Arial"/>
                <a:cs typeface="Arial"/>
              </a:rPr>
              <a:t> </a:t>
            </a:r>
            <a:r>
              <a:rPr sz="2400" dirty="0">
                <a:latin typeface="Arial"/>
                <a:cs typeface="Arial"/>
              </a:rPr>
              <a:t>to</a:t>
            </a:r>
            <a:endParaRPr sz="2400">
              <a:latin typeface="Arial"/>
              <a:cs typeface="Arial"/>
            </a:endParaRPr>
          </a:p>
          <a:p>
            <a:pPr marL="349885">
              <a:lnSpc>
                <a:spcPct val="100000"/>
              </a:lnSpc>
            </a:pPr>
            <a:r>
              <a:rPr sz="2400" dirty="0">
                <a:latin typeface="Arial"/>
                <a:cs typeface="Arial"/>
              </a:rPr>
              <a:t>face.</a:t>
            </a:r>
            <a:endParaRPr sz="2400">
              <a:latin typeface="Arial"/>
              <a:cs typeface="Arial"/>
            </a:endParaRPr>
          </a:p>
          <a:p>
            <a:pPr>
              <a:lnSpc>
                <a:spcPct val="100000"/>
              </a:lnSpc>
              <a:spcBef>
                <a:spcPts val="10"/>
              </a:spcBef>
            </a:pPr>
            <a:endParaRPr sz="2600">
              <a:latin typeface="Arial"/>
              <a:cs typeface="Arial"/>
            </a:endParaRPr>
          </a:p>
          <a:p>
            <a:pPr marL="349885" marR="44450" indent="-274320" algn="just">
              <a:lnSpc>
                <a:spcPct val="100000"/>
              </a:lnSpc>
              <a:buClr>
                <a:srgbClr val="FD8537"/>
              </a:buClr>
              <a:buSzPct val="68750"/>
              <a:buFont typeface="Wingdings"/>
              <a:buChar char=""/>
              <a:tabLst>
                <a:tab pos="350520" algn="l"/>
              </a:tabLst>
            </a:pPr>
            <a:r>
              <a:rPr sz="2400" spc="-5" dirty="0">
                <a:latin typeface="Arial"/>
                <a:cs typeface="Arial"/>
              </a:rPr>
              <a:t>The </a:t>
            </a:r>
            <a:r>
              <a:rPr sz="2400" dirty="0">
                <a:latin typeface="Arial"/>
                <a:cs typeface="Arial"/>
              </a:rPr>
              <a:t>salesman's </a:t>
            </a:r>
            <a:r>
              <a:rPr sz="2400" spc="-5" dirty="0">
                <a:latin typeface="Arial"/>
                <a:cs typeface="Arial"/>
              </a:rPr>
              <a:t>job is </a:t>
            </a:r>
            <a:r>
              <a:rPr sz="2400" dirty="0">
                <a:latin typeface="Arial"/>
                <a:cs typeface="Arial"/>
              </a:rPr>
              <a:t>to </a:t>
            </a:r>
            <a:r>
              <a:rPr sz="2400" spc="-10" dirty="0">
                <a:latin typeface="Arial"/>
                <a:cs typeface="Arial"/>
              </a:rPr>
              <a:t>effectively </a:t>
            </a:r>
            <a:r>
              <a:rPr sz="2400" spc="-5" dirty="0">
                <a:latin typeface="Arial"/>
                <a:cs typeface="Arial"/>
              </a:rPr>
              <a:t>meet, handle </a:t>
            </a:r>
            <a:r>
              <a:rPr sz="2400" spc="-10" dirty="0">
                <a:latin typeface="Arial"/>
                <a:cs typeface="Arial"/>
              </a:rPr>
              <a:t>and  </a:t>
            </a:r>
            <a:r>
              <a:rPr sz="2400" spc="-5" dirty="0">
                <a:latin typeface="Arial"/>
                <a:cs typeface="Arial"/>
              </a:rPr>
              <a:t>answer </a:t>
            </a:r>
            <a:r>
              <a:rPr sz="2400" dirty="0">
                <a:latin typeface="Arial"/>
                <a:cs typeface="Arial"/>
              </a:rPr>
              <a:t>them </a:t>
            </a:r>
            <a:r>
              <a:rPr sz="2400" spc="-5" dirty="0">
                <a:latin typeface="Arial"/>
                <a:cs typeface="Arial"/>
              </a:rPr>
              <a:t>in a </a:t>
            </a:r>
            <a:r>
              <a:rPr sz="2400" dirty="0">
                <a:latin typeface="Arial"/>
                <a:cs typeface="Arial"/>
              </a:rPr>
              <a:t>most </a:t>
            </a:r>
            <a:r>
              <a:rPr sz="2400" spc="-5" dirty="0">
                <a:latin typeface="Arial"/>
                <a:cs typeface="Arial"/>
              </a:rPr>
              <a:t>convincing and </a:t>
            </a:r>
            <a:r>
              <a:rPr sz="2400" dirty="0">
                <a:latin typeface="Arial"/>
                <a:cs typeface="Arial"/>
              </a:rPr>
              <a:t>systematic</a:t>
            </a:r>
            <a:r>
              <a:rPr sz="2400" spc="30" dirty="0">
                <a:latin typeface="Arial"/>
                <a:cs typeface="Arial"/>
              </a:rPr>
              <a:t> </a:t>
            </a:r>
            <a:r>
              <a:rPr sz="2400" spc="-20" dirty="0">
                <a:latin typeface="Arial"/>
                <a:cs typeface="Arial"/>
              </a:rPr>
              <a:t>manner.</a:t>
            </a:r>
            <a:endParaRPr sz="2400">
              <a:latin typeface="Arial"/>
              <a:cs typeface="Arial"/>
            </a:endParaRPr>
          </a:p>
        </p:txBody>
      </p:sp>
      <p:sp>
        <p:nvSpPr>
          <p:cNvPr id="3" name="object 3"/>
          <p:cNvSpPr txBox="1">
            <a:spLocks noGrp="1"/>
          </p:cNvSpPr>
          <p:nvPr>
            <p:ph type="title"/>
          </p:nvPr>
        </p:nvSpPr>
        <p:spPr>
          <a:xfrm>
            <a:off x="459740" y="416763"/>
            <a:ext cx="7380605" cy="560070"/>
          </a:xfrm>
          <a:prstGeom prst="rect">
            <a:avLst/>
          </a:prstGeom>
        </p:spPr>
        <p:txBody>
          <a:bodyPr vert="horz" wrap="square" lIns="0" tIns="13335" rIns="0" bIns="0" rtlCol="0">
            <a:spAutoFit/>
          </a:bodyPr>
          <a:lstStyle/>
          <a:p>
            <a:pPr marL="12700">
              <a:lnSpc>
                <a:spcPct val="100000"/>
              </a:lnSpc>
              <a:spcBef>
                <a:spcPts val="105"/>
              </a:spcBef>
            </a:pPr>
            <a:r>
              <a:rPr sz="3500" spc="-5" dirty="0"/>
              <a:t>5) M</a:t>
            </a:r>
            <a:r>
              <a:rPr spc="-5" dirty="0"/>
              <a:t>EETING </a:t>
            </a:r>
            <a:r>
              <a:rPr spc="-10" dirty="0"/>
              <a:t>OR </a:t>
            </a:r>
            <a:r>
              <a:rPr sz="3500" spc="-5" dirty="0"/>
              <a:t>H</a:t>
            </a:r>
            <a:r>
              <a:rPr spc="-5" dirty="0"/>
              <a:t>ANDLING</a:t>
            </a:r>
            <a:r>
              <a:rPr spc="585" dirty="0"/>
              <a:t> </a:t>
            </a:r>
            <a:r>
              <a:rPr sz="3500" spc="-5" dirty="0"/>
              <a:t>O</a:t>
            </a:r>
            <a:r>
              <a:rPr spc="-5" dirty="0"/>
              <a:t>BJECTIONS</a:t>
            </a:r>
            <a:endParaRPr sz="35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39" y="1089405"/>
            <a:ext cx="8491220" cy="5394325"/>
          </a:xfrm>
          <a:prstGeom prst="rect">
            <a:avLst/>
          </a:prstGeom>
        </p:spPr>
        <p:txBody>
          <a:bodyPr vert="horz" wrap="square" lIns="0" tIns="12700" rIns="0" bIns="0" rtlCol="0">
            <a:spAutoFit/>
          </a:bodyPr>
          <a:lstStyle/>
          <a:p>
            <a:pPr marL="350520" indent="-274320">
              <a:lnSpc>
                <a:spcPct val="100000"/>
              </a:lnSpc>
              <a:spcBef>
                <a:spcPts val="100"/>
              </a:spcBef>
              <a:buClr>
                <a:srgbClr val="FD8537"/>
              </a:buClr>
              <a:buSzPct val="68750"/>
              <a:buFont typeface="Wingdings"/>
              <a:buChar char=""/>
              <a:tabLst>
                <a:tab pos="350520" algn="l"/>
              </a:tabLst>
            </a:pPr>
            <a:r>
              <a:rPr sz="2400" dirty="0">
                <a:latin typeface="Arial"/>
                <a:cs typeface="Arial"/>
              </a:rPr>
              <a:t>It </a:t>
            </a:r>
            <a:r>
              <a:rPr sz="2400" spc="-5" dirty="0">
                <a:latin typeface="Arial"/>
                <a:cs typeface="Arial"/>
              </a:rPr>
              <a:t>is </a:t>
            </a:r>
            <a:r>
              <a:rPr sz="2400" dirty="0">
                <a:latin typeface="Arial"/>
                <a:cs typeface="Arial"/>
              </a:rPr>
              <a:t>the </a:t>
            </a:r>
            <a:r>
              <a:rPr sz="3000" spc="-5" dirty="0">
                <a:solidFill>
                  <a:srgbClr val="00AF50"/>
                </a:solidFill>
                <a:latin typeface="Arial"/>
                <a:cs typeface="Arial"/>
              </a:rPr>
              <a:t>6</a:t>
            </a:r>
            <a:r>
              <a:rPr sz="3000" spc="-7" baseline="25000" dirty="0">
                <a:solidFill>
                  <a:srgbClr val="00AF50"/>
                </a:solidFill>
                <a:latin typeface="Arial"/>
                <a:cs typeface="Arial"/>
              </a:rPr>
              <a:t>th </a:t>
            </a:r>
            <a:r>
              <a:rPr sz="2400" spc="-5" dirty="0">
                <a:latin typeface="Arial"/>
                <a:cs typeface="Arial"/>
              </a:rPr>
              <a:t>stage of </a:t>
            </a:r>
            <a:r>
              <a:rPr sz="2400" dirty="0">
                <a:latin typeface="Arial"/>
                <a:cs typeface="Arial"/>
              </a:rPr>
              <a:t>the </a:t>
            </a:r>
            <a:r>
              <a:rPr sz="2400" spc="-5" dirty="0">
                <a:latin typeface="Arial"/>
                <a:cs typeface="Arial"/>
              </a:rPr>
              <a:t>selling</a:t>
            </a:r>
            <a:r>
              <a:rPr sz="2400" spc="95" dirty="0">
                <a:latin typeface="Arial"/>
                <a:cs typeface="Arial"/>
              </a:rPr>
              <a:t> </a:t>
            </a:r>
            <a:r>
              <a:rPr sz="2400" spc="-5" dirty="0">
                <a:latin typeface="Arial"/>
                <a:cs typeface="Arial"/>
              </a:rPr>
              <a:t>process.</a:t>
            </a:r>
            <a:endParaRPr sz="2400">
              <a:latin typeface="Arial"/>
              <a:cs typeface="Arial"/>
            </a:endParaRPr>
          </a:p>
          <a:p>
            <a:pPr>
              <a:lnSpc>
                <a:spcPct val="100000"/>
              </a:lnSpc>
              <a:spcBef>
                <a:spcPts val="30"/>
              </a:spcBef>
              <a:buClr>
                <a:srgbClr val="FD8537"/>
              </a:buClr>
              <a:buFont typeface="Wingdings"/>
              <a:buChar char=""/>
            </a:pPr>
            <a:endParaRPr sz="2600">
              <a:latin typeface="Arial"/>
              <a:cs typeface="Arial"/>
            </a:endParaRPr>
          </a:p>
          <a:p>
            <a:pPr marL="349885" marR="55880" indent="-274320" algn="just">
              <a:lnSpc>
                <a:spcPct val="100000"/>
              </a:lnSpc>
              <a:spcBef>
                <a:spcPts val="5"/>
              </a:spcBef>
              <a:buClr>
                <a:srgbClr val="FD8537"/>
              </a:buClr>
              <a:buSzPct val="68750"/>
              <a:buFont typeface="Wingdings"/>
              <a:buChar char=""/>
              <a:tabLst>
                <a:tab pos="350520" algn="l"/>
              </a:tabLst>
            </a:pPr>
            <a:r>
              <a:rPr sz="2400" dirty="0">
                <a:latin typeface="Arial"/>
                <a:cs typeface="Arial"/>
              </a:rPr>
              <a:t>After having </a:t>
            </a:r>
            <a:r>
              <a:rPr sz="2400" spc="-5" dirty="0">
                <a:latin typeface="Arial"/>
                <a:cs typeface="Arial"/>
              </a:rPr>
              <a:t>answered and </a:t>
            </a:r>
            <a:r>
              <a:rPr sz="2400" dirty="0">
                <a:latin typeface="Arial"/>
                <a:cs typeface="Arial"/>
              </a:rPr>
              <a:t>overcome objections, </a:t>
            </a:r>
            <a:r>
              <a:rPr sz="2400" spc="-5" dirty="0">
                <a:latin typeface="Arial"/>
                <a:cs typeface="Arial"/>
              </a:rPr>
              <a:t>it is </a:t>
            </a:r>
            <a:r>
              <a:rPr sz="2400" dirty="0">
                <a:latin typeface="Arial"/>
                <a:cs typeface="Arial"/>
              </a:rPr>
              <a:t>the  </a:t>
            </a:r>
            <a:r>
              <a:rPr sz="2400" spc="-5" dirty="0">
                <a:latin typeface="Arial"/>
                <a:cs typeface="Arial"/>
              </a:rPr>
              <a:t>right </a:t>
            </a:r>
            <a:r>
              <a:rPr sz="2400" dirty="0">
                <a:latin typeface="Arial"/>
                <a:cs typeface="Arial"/>
              </a:rPr>
              <a:t>time </a:t>
            </a:r>
            <a:r>
              <a:rPr sz="2400" spc="-5" dirty="0">
                <a:latin typeface="Arial"/>
                <a:cs typeface="Arial"/>
              </a:rPr>
              <a:t>for </a:t>
            </a:r>
            <a:r>
              <a:rPr sz="2400" dirty="0">
                <a:latin typeface="Arial"/>
                <a:cs typeface="Arial"/>
              </a:rPr>
              <a:t>the </a:t>
            </a:r>
            <a:r>
              <a:rPr sz="2400" spc="-5" dirty="0">
                <a:latin typeface="Arial"/>
                <a:cs typeface="Arial"/>
              </a:rPr>
              <a:t>salesman </a:t>
            </a:r>
            <a:r>
              <a:rPr sz="2400" dirty="0">
                <a:latin typeface="Arial"/>
                <a:cs typeface="Arial"/>
              </a:rPr>
              <a:t>to </a:t>
            </a:r>
            <a:r>
              <a:rPr sz="2400" spc="-5" dirty="0">
                <a:solidFill>
                  <a:srgbClr val="FF0000"/>
                </a:solidFill>
                <a:latin typeface="Arial"/>
                <a:cs typeface="Arial"/>
              </a:rPr>
              <a:t>clinch </a:t>
            </a:r>
            <a:r>
              <a:rPr sz="2400" dirty="0">
                <a:latin typeface="Arial"/>
                <a:cs typeface="Arial"/>
              </a:rPr>
              <a:t>the </a:t>
            </a:r>
            <a:r>
              <a:rPr sz="2400" spc="-5" dirty="0">
                <a:latin typeface="Arial"/>
                <a:cs typeface="Arial"/>
              </a:rPr>
              <a:t>deal by closing </a:t>
            </a:r>
            <a:r>
              <a:rPr sz="2400" dirty="0">
                <a:latin typeface="Arial"/>
                <a:cs typeface="Arial"/>
              </a:rPr>
              <a:t>the  </a:t>
            </a:r>
            <a:r>
              <a:rPr sz="2400" spc="-5" dirty="0">
                <a:latin typeface="Arial"/>
                <a:cs typeface="Arial"/>
              </a:rPr>
              <a:t>demonstration.</a:t>
            </a:r>
            <a:endParaRPr sz="2400">
              <a:latin typeface="Arial"/>
              <a:cs typeface="Arial"/>
            </a:endParaRPr>
          </a:p>
          <a:p>
            <a:pPr>
              <a:lnSpc>
                <a:spcPct val="100000"/>
              </a:lnSpc>
              <a:spcBef>
                <a:spcPts val="10"/>
              </a:spcBef>
              <a:buClr>
                <a:srgbClr val="FD8537"/>
              </a:buClr>
              <a:buFont typeface="Wingdings"/>
              <a:buChar char=""/>
            </a:pPr>
            <a:endParaRPr sz="2600">
              <a:latin typeface="Arial"/>
              <a:cs typeface="Arial"/>
            </a:endParaRPr>
          </a:p>
          <a:p>
            <a:pPr marL="349885" marR="53340" indent="-274320" algn="just">
              <a:lnSpc>
                <a:spcPct val="100000"/>
              </a:lnSpc>
              <a:buClr>
                <a:srgbClr val="FD8537"/>
              </a:buClr>
              <a:buSzPct val="68750"/>
              <a:buFont typeface="Wingdings"/>
              <a:buChar char=""/>
              <a:tabLst>
                <a:tab pos="350520" algn="l"/>
              </a:tabLst>
            </a:pPr>
            <a:r>
              <a:rPr sz="2400" spc="-5" dirty="0">
                <a:latin typeface="Arial"/>
                <a:cs typeface="Arial"/>
              </a:rPr>
              <a:t>The </a:t>
            </a:r>
            <a:r>
              <a:rPr sz="2400" spc="-5" dirty="0">
                <a:solidFill>
                  <a:srgbClr val="E75C00"/>
                </a:solidFill>
                <a:latin typeface="Arial"/>
                <a:cs typeface="Arial"/>
              </a:rPr>
              <a:t>object </a:t>
            </a:r>
            <a:r>
              <a:rPr sz="2400" spc="-5" dirty="0">
                <a:latin typeface="Arial"/>
                <a:cs typeface="Arial"/>
              </a:rPr>
              <a:t>of closing </a:t>
            </a:r>
            <a:r>
              <a:rPr sz="2400" dirty="0">
                <a:latin typeface="Arial"/>
                <a:cs typeface="Arial"/>
              </a:rPr>
              <a:t>the sale </a:t>
            </a:r>
            <a:r>
              <a:rPr sz="2400" spc="-5" dirty="0">
                <a:latin typeface="Arial"/>
                <a:cs typeface="Arial"/>
              </a:rPr>
              <a:t>is </a:t>
            </a:r>
            <a:r>
              <a:rPr sz="2400" dirty="0">
                <a:latin typeface="Arial"/>
                <a:cs typeface="Arial"/>
              </a:rPr>
              <a:t>to </a:t>
            </a:r>
            <a:r>
              <a:rPr sz="2400" spc="-5" dirty="0">
                <a:latin typeface="Arial"/>
                <a:cs typeface="Arial"/>
              </a:rPr>
              <a:t>get </a:t>
            </a:r>
            <a:r>
              <a:rPr sz="2400" dirty="0">
                <a:latin typeface="Arial"/>
                <a:cs typeface="Arial"/>
              </a:rPr>
              <a:t>the </a:t>
            </a:r>
            <a:r>
              <a:rPr sz="2400" spc="-5" dirty="0">
                <a:latin typeface="Arial"/>
                <a:cs typeface="Arial"/>
              </a:rPr>
              <a:t>customer in </a:t>
            </a:r>
            <a:r>
              <a:rPr sz="2400" dirty="0">
                <a:latin typeface="Arial"/>
                <a:cs typeface="Arial"/>
              </a:rPr>
              <a:t>the  mood </a:t>
            </a:r>
            <a:r>
              <a:rPr sz="2400" spc="-5" dirty="0">
                <a:latin typeface="Arial"/>
                <a:cs typeface="Arial"/>
              </a:rPr>
              <a:t>of saying </a:t>
            </a:r>
            <a:r>
              <a:rPr sz="3000" b="1" spc="-5" dirty="0">
                <a:solidFill>
                  <a:srgbClr val="FF0000"/>
                </a:solidFill>
                <a:latin typeface="Arial"/>
                <a:cs typeface="Arial"/>
              </a:rPr>
              <a:t>'yes' </a:t>
            </a:r>
            <a:r>
              <a:rPr sz="2400" spc="-5" dirty="0">
                <a:latin typeface="Arial"/>
                <a:cs typeface="Arial"/>
              </a:rPr>
              <a:t>so </a:t>
            </a:r>
            <a:r>
              <a:rPr sz="2400" dirty="0">
                <a:latin typeface="Arial"/>
                <a:cs typeface="Arial"/>
              </a:rPr>
              <a:t>that the </a:t>
            </a:r>
            <a:r>
              <a:rPr sz="2400" spc="-5" dirty="0">
                <a:latin typeface="Arial"/>
                <a:cs typeface="Arial"/>
              </a:rPr>
              <a:t>salesman </a:t>
            </a:r>
            <a:r>
              <a:rPr sz="2400" dirty="0">
                <a:latin typeface="Arial"/>
                <a:cs typeface="Arial"/>
              </a:rPr>
              <a:t>can ask for the  </a:t>
            </a:r>
            <a:r>
              <a:rPr sz="2400" spc="-25" dirty="0">
                <a:latin typeface="Arial"/>
                <a:cs typeface="Arial"/>
              </a:rPr>
              <a:t>order.</a:t>
            </a:r>
            <a:endParaRPr sz="2400">
              <a:latin typeface="Arial"/>
              <a:cs typeface="Arial"/>
            </a:endParaRPr>
          </a:p>
          <a:p>
            <a:pPr>
              <a:lnSpc>
                <a:spcPct val="100000"/>
              </a:lnSpc>
              <a:spcBef>
                <a:spcPts val="10"/>
              </a:spcBef>
              <a:buClr>
                <a:srgbClr val="FD8537"/>
              </a:buClr>
              <a:buFont typeface="Wingdings"/>
              <a:buChar char=""/>
            </a:pPr>
            <a:endParaRPr sz="2600">
              <a:latin typeface="Arial"/>
              <a:cs typeface="Arial"/>
            </a:endParaRPr>
          </a:p>
          <a:p>
            <a:pPr marL="350520" indent="-274320">
              <a:lnSpc>
                <a:spcPct val="100000"/>
              </a:lnSpc>
              <a:buClr>
                <a:srgbClr val="FD8537"/>
              </a:buClr>
              <a:buSzPct val="68750"/>
              <a:buFont typeface="Wingdings"/>
              <a:buChar char=""/>
              <a:tabLst>
                <a:tab pos="350520" algn="l"/>
              </a:tabLst>
            </a:pPr>
            <a:r>
              <a:rPr sz="2400" dirty="0">
                <a:latin typeface="Arial"/>
                <a:cs typeface="Arial"/>
              </a:rPr>
              <a:t>It </a:t>
            </a:r>
            <a:r>
              <a:rPr sz="2400" spc="-5" dirty="0">
                <a:latin typeface="Arial"/>
                <a:cs typeface="Arial"/>
              </a:rPr>
              <a:t>is a </a:t>
            </a:r>
            <a:r>
              <a:rPr sz="2400" dirty="0">
                <a:latin typeface="Arial"/>
                <a:cs typeface="Arial"/>
              </a:rPr>
              <a:t>very </a:t>
            </a:r>
            <a:r>
              <a:rPr sz="2400" spc="-5" dirty="0">
                <a:latin typeface="Arial"/>
                <a:cs typeface="Arial"/>
              </a:rPr>
              <a:t>important </a:t>
            </a:r>
            <a:r>
              <a:rPr sz="2400" dirty="0">
                <a:latin typeface="Arial"/>
                <a:cs typeface="Arial"/>
              </a:rPr>
              <a:t>step </a:t>
            </a:r>
            <a:r>
              <a:rPr sz="2400" spc="-5" dirty="0">
                <a:latin typeface="Arial"/>
                <a:cs typeface="Arial"/>
              </a:rPr>
              <a:t>of </a:t>
            </a:r>
            <a:r>
              <a:rPr sz="2400" dirty="0">
                <a:latin typeface="Arial"/>
                <a:cs typeface="Arial"/>
              </a:rPr>
              <a:t>the </a:t>
            </a:r>
            <a:r>
              <a:rPr sz="2400" spc="-5" dirty="0">
                <a:latin typeface="Arial"/>
                <a:cs typeface="Arial"/>
              </a:rPr>
              <a:t>selling</a:t>
            </a:r>
            <a:r>
              <a:rPr sz="2400" spc="20" dirty="0">
                <a:latin typeface="Arial"/>
                <a:cs typeface="Arial"/>
              </a:rPr>
              <a:t> </a:t>
            </a:r>
            <a:r>
              <a:rPr sz="2400" spc="-5" dirty="0">
                <a:latin typeface="Arial"/>
                <a:cs typeface="Arial"/>
              </a:rPr>
              <a:t>process.</a:t>
            </a:r>
            <a:endParaRPr sz="2400">
              <a:latin typeface="Arial"/>
              <a:cs typeface="Arial"/>
            </a:endParaRPr>
          </a:p>
          <a:p>
            <a:pPr>
              <a:lnSpc>
                <a:spcPct val="100000"/>
              </a:lnSpc>
              <a:spcBef>
                <a:spcPts val="15"/>
              </a:spcBef>
              <a:buClr>
                <a:srgbClr val="FD8537"/>
              </a:buClr>
              <a:buFont typeface="Wingdings"/>
              <a:buChar char=""/>
            </a:pPr>
            <a:endParaRPr sz="2600">
              <a:latin typeface="Arial"/>
              <a:cs typeface="Arial"/>
            </a:endParaRPr>
          </a:p>
          <a:p>
            <a:pPr marL="350520" indent="-274320">
              <a:lnSpc>
                <a:spcPct val="100000"/>
              </a:lnSpc>
              <a:buClr>
                <a:srgbClr val="FD8537"/>
              </a:buClr>
              <a:buSzPct val="68750"/>
              <a:buFont typeface="Wingdings"/>
              <a:buChar char=""/>
              <a:tabLst>
                <a:tab pos="350520" algn="l"/>
                <a:tab pos="1009015" algn="l"/>
                <a:tab pos="2447290" algn="l"/>
                <a:tab pos="2800985" algn="l"/>
                <a:tab pos="4171315" algn="l"/>
                <a:tab pos="4558665" algn="l"/>
                <a:tab pos="5742940" algn="l"/>
                <a:tab pos="6299200" algn="l"/>
                <a:tab pos="7178675" algn="l"/>
                <a:tab pos="7547609" algn="l"/>
                <a:tab pos="7851140" algn="l"/>
              </a:tabLst>
            </a:pPr>
            <a:r>
              <a:rPr sz="2400" spc="-5" dirty="0">
                <a:latin typeface="Arial"/>
                <a:cs typeface="Arial"/>
              </a:rPr>
              <a:t>The	</a:t>
            </a:r>
            <a:r>
              <a:rPr sz="2400" dirty="0">
                <a:latin typeface="Arial"/>
                <a:cs typeface="Arial"/>
              </a:rPr>
              <a:t>salesman	</a:t>
            </a:r>
            <a:r>
              <a:rPr sz="2400" spc="-5" dirty="0">
                <a:latin typeface="Arial"/>
                <a:cs typeface="Arial"/>
              </a:rPr>
              <a:t>is	expected	</a:t>
            </a:r>
            <a:r>
              <a:rPr sz="2400" dirty="0">
                <a:latin typeface="Arial"/>
                <a:cs typeface="Arial"/>
              </a:rPr>
              <a:t>to	</a:t>
            </a:r>
            <a:r>
              <a:rPr sz="2400" spc="-5" dirty="0">
                <a:latin typeface="Arial"/>
                <a:cs typeface="Arial"/>
              </a:rPr>
              <a:t>perform	the	</a:t>
            </a:r>
            <a:r>
              <a:rPr sz="2400" dirty="0">
                <a:latin typeface="Arial"/>
                <a:cs typeface="Arial"/>
              </a:rPr>
              <a:t>same	</a:t>
            </a:r>
            <a:r>
              <a:rPr sz="2400" spc="-5" dirty="0">
                <a:latin typeface="Arial"/>
                <a:cs typeface="Arial"/>
              </a:rPr>
              <a:t>in	</a:t>
            </a:r>
            <a:r>
              <a:rPr sz="2400" dirty="0">
                <a:latin typeface="Arial"/>
                <a:cs typeface="Arial"/>
              </a:rPr>
              <a:t>a	very</a:t>
            </a:r>
            <a:endParaRPr sz="2400">
              <a:latin typeface="Arial"/>
              <a:cs typeface="Arial"/>
            </a:endParaRPr>
          </a:p>
          <a:p>
            <a:pPr marL="349885">
              <a:lnSpc>
                <a:spcPct val="100000"/>
              </a:lnSpc>
            </a:pPr>
            <a:r>
              <a:rPr sz="2400" spc="-5" dirty="0">
                <a:latin typeface="Arial"/>
                <a:cs typeface="Arial"/>
              </a:rPr>
              <a:t>decent</a:t>
            </a:r>
            <a:r>
              <a:rPr sz="2400" spc="-10" dirty="0">
                <a:latin typeface="Arial"/>
                <a:cs typeface="Arial"/>
              </a:rPr>
              <a:t> </a:t>
            </a:r>
            <a:r>
              <a:rPr sz="2400" spc="-20" dirty="0">
                <a:latin typeface="Arial"/>
                <a:cs typeface="Arial"/>
              </a:rPr>
              <a:t>manner.</a:t>
            </a:r>
            <a:endParaRPr sz="2400">
              <a:latin typeface="Arial"/>
              <a:cs typeface="Arial"/>
            </a:endParaRPr>
          </a:p>
        </p:txBody>
      </p:sp>
      <p:sp>
        <p:nvSpPr>
          <p:cNvPr id="3" name="object 3"/>
          <p:cNvSpPr txBox="1">
            <a:spLocks noGrp="1"/>
          </p:cNvSpPr>
          <p:nvPr>
            <p:ph type="title"/>
          </p:nvPr>
        </p:nvSpPr>
        <p:spPr>
          <a:xfrm>
            <a:off x="688340" y="340613"/>
            <a:ext cx="4363085" cy="559435"/>
          </a:xfrm>
          <a:prstGeom prst="rect">
            <a:avLst/>
          </a:prstGeom>
        </p:spPr>
        <p:txBody>
          <a:bodyPr vert="horz" wrap="square" lIns="0" tIns="12700" rIns="0" bIns="0" rtlCol="0">
            <a:spAutoFit/>
          </a:bodyPr>
          <a:lstStyle/>
          <a:p>
            <a:pPr marL="12700">
              <a:lnSpc>
                <a:spcPct val="100000"/>
              </a:lnSpc>
              <a:spcBef>
                <a:spcPts val="100"/>
              </a:spcBef>
            </a:pPr>
            <a:r>
              <a:rPr sz="3500" spc="-5" dirty="0"/>
              <a:t>6) C</a:t>
            </a:r>
            <a:r>
              <a:rPr spc="-5" dirty="0"/>
              <a:t>LOSING THE</a:t>
            </a:r>
            <a:r>
              <a:rPr spc="290" dirty="0"/>
              <a:t> </a:t>
            </a:r>
            <a:r>
              <a:rPr sz="3500" spc="-5" dirty="0"/>
              <a:t>S</a:t>
            </a:r>
            <a:r>
              <a:rPr spc="-5" dirty="0"/>
              <a:t>ALES</a:t>
            </a:r>
            <a:endParaRPr sz="35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39" y="1318005"/>
            <a:ext cx="8478520" cy="4556125"/>
          </a:xfrm>
          <a:prstGeom prst="rect">
            <a:avLst/>
          </a:prstGeom>
        </p:spPr>
        <p:txBody>
          <a:bodyPr vert="horz" wrap="square" lIns="0" tIns="12700" rIns="0" bIns="0" rtlCol="0">
            <a:spAutoFit/>
          </a:bodyPr>
          <a:lstStyle/>
          <a:p>
            <a:pPr marL="350520" indent="-274320">
              <a:lnSpc>
                <a:spcPct val="100000"/>
              </a:lnSpc>
              <a:spcBef>
                <a:spcPts val="100"/>
              </a:spcBef>
              <a:buClr>
                <a:srgbClr val="FD8537"/>
              </a:buClr>
              <a:buSzPct val="68750"/>
              <a:buFont typeface="Wingdings"/>
              <a:buChar char=""/>
              <a:tabLst>
                <a:tab pos="350520" algn="l"/>
              </a:tabLst>
            </a:pPr>
            <a:r>
              <a:rPr sz="2400" dirty="0">
                <a:latin typeface="Arial"/>
                <a:cs typeface="Arial"/>
              </a:rPr>
              <a:t>It </a:t>
            </a:r>
            <a:r>
              <a:rPr sz="2400" spc="-5" dirty="0">
                <a:latin typeface="Arial"/>
                <a:cs typeface="Arial"/>
              </a:rPr>
              <a:t>is </a:t>
            </a:r>
            <a:r>
              <a:rPr sz="2400" dirty="0">
                <a:latin typeface="Arial"/>
                <a:cs typeface="Arial"/>
              </a:rPr>
              <a:t>the </a:t>
            </a:r>
            <a:r>
              <a:rPr sz="3000" spc="-5" dirty="0">
                <a:solidFill>
                  <a:srgbClr val="00AF50"/>
                </a:solidFill>
                <a:latin typeface="Arial"/>
                <a:cs typeface="Arial"/>
              </a:rPr>
              <a:t>7</a:t>
            </a:r>
            <a:r>
              <a:rPr sz="3000" spc="-7" baseline="25000" dirty="0">
                <a:solidFill>
                  <a:srgbClr val="00AF50"/>
                </a:solidFill>
                <a:latin typeface="Arial"/>
                <a:cs typeface="Arial"/>
              </a:rPr>
              <a:t>th </a:t>
            </a:r>
            <a:r>
              <a:rPr sz="2400" spc="-5" dirty="0">
                <a:latin typeface="Arial"/>
                <a:cs typeface="Arial"/>
              </a:rPr>
              <a:t>and last stage of </a:t>
            </a:r>
            <a:r>
              <a:rPr sz="2400" dirty="0">
                <a:latin typeface="Arial"/>
                <a:cs typeface="Arial"/>
              </a:rPr>
              <a:t>the </a:t>
            </a:r>
            <a:r>
              <a:rPr sz="2400" spc="-5" dirty="0">
                <a:latin typeface="Arial"/>
                <a:cs typeface="Arial"/>
              </a:rPr>
              <a:t>selling</a:t>
            </a:r>
            <a:r>
              <a:rPr sz="2400" spc="120" dirty="0">
                <a:latin typeface="Arial"/>
                <a:cs typeface="Arial"/>
              </a:rPr>
              <a:t> </a:t>
            </a:r>
            <a:r>
              <a:rPr sz="2400" spc="-5" dirty="0">
                <a:latin typeface="Arial"/>
                <a:cs typeface="Arial"/>
              </a:rPr>
              <a:t>process.</a:t>
            </a:r>
            <a:endParaRPr sz="2400">
              <a:latin typeface="Arial"/>
              <a:cs typeface="Arial"/>
            </a:endParaRPr>
          </a:p>
          <a:p>
            <a:pPr>
              <a:lnSpc>
                <a:spcPct val="100000"/>
              </a:lnSpc>
              <a:spcBef>
                <a:spcPts val="35"/>
              </a:spcBef>
              <a:buClr>
                <a:srgbClr val="FD8537"/>
              </a:buClr>
              <a:buFont typeface="Wingdings"/>
              <a:buChar char=""/>
            </a:pPr>
            <a:endParaRPr sz="2600">
              <a:latin typeface="Arial"/>
              <a:cs typeface="Arial"/>
            </a:endParaRPr>
          </a:p>
          <a:p>
            <a:pPr marL="349885" marR="43180" indent="-274320" algn="just">
              <a:lnSpc>
                <a:spcPct val="100000"/>
              </a:lnSpc>
              <a:buClr>
                <a:srgbClr val="FD8537"/>
              </a:buClr>
              <a:buSzPct val="68750"/>
              <a:buFont typeface="Wingdings"/>
              <a:buChar char=""/>
              <a:tabLst>
                <a:tab pos="350520" algn="l"/>
              </a:tabLst>
            </a:pPr>
            <a:r>
              <a:rPr sz="2400" dirty="0">
                <a:latin typeface="Arial"/>
                <a:cs typeface="Arial"/>
              </a:rPr>
              <a:t>After </a:t>
            </a:r>
            <a:r>
              <a:rPr sz="2400" spc="-5" dirty="0">
                <a:latin typeface="Arial"/>
                <a:cs typeface="Arial"/>
              </a:rPr>
              <a:t>closing, it is important </a:t>
            </a:r>
            <a:r>
              <a:rPr sz="2400" dirty="0">
                <a:latin typeface="Arial"/>
                <a:cs typeface="Arial"/>
              </a:rPr>
              <a:t>for </a:t>
            </a:r>
            <a:r>
              <a:rPr sz="2400" spc="-5" dirty="0">
                <a:latin typeface="Arial"/>
                <a:cs typeface="Arial"/>
              </a:rPr>
              <a:t>the salesman </a:t>
            </a:r>
            <a:r>
              <a:rPr sz="2400" dirty="0">
                <a:latin typeface="Arial"/>
                <a:cs typeface="Arial"/>
              </a:rPr>
              <a:t>to follow </a:t>
            </a:r>
            <a:r>
              <a:rPr sz="2400" spc="-10" dirty="0">
                <a:latin typeface="Arial"/>
                <a:cs typeface="Arial"/>
              </a:rPr>
              <a:t>up  </a:t>
            </a:r>
            <a:r>
              <a:rPr sz="2400" spc="-5" dirty="0">
                <a:latin typeface="Arial"/>
                <a:cs typeface="Arial"/>
              </a:rPr>
              <a:t>the order booked so as </a:t>
            </a:r>
            <a:r>
              <a:rPr sz="2400" dirty="0">
                <a:latin typeface="Arial"/>
                <a:cs typeface="Arial"/>
              </a:rPr>
              <a:t>to </a:t>
            </a:r>
            <a:r>
              <a:rPr sz="2400" spc="-5" dirty="0">
                <a:latin typeface="Arial"/>
                <a:cs typeface="Arial"/>
              </a:rPr>
              <a:t>ensure </a:t>
            </a:r>
            <a:r>
              <a:rPr sz="2400" dirty="0">
                <a:latin typeface="Arial"/>
                <a:cs typeface="Arial"/>
              </a:rPr>
              <a:t>that the </a:t>
            </a:r>
            <a:r>
              <a:rPr sz="2400" spc="-5" dirty="0">
                <a:latin typeface="Arial"/>
                <a:cs typeface="Arial"/>
              </a:rPr>
              <a:t>order  is properly</a:t>
            </a:r>
            <a:r>
              <a:rPr sz="2400" dirty="0">
                <a:latin typeface="Arial"/>
                <a:cs typeface="Arial"/>
              </a:rPr>
              <a:t> </a:t>
            </a:r>
            <a:r>
              <a:rPr sz="2400" spc="-5" dirty="0">
                <a:latin typeface="Arial"/>
                <a:cs typeface="Arial"/>
              </a:rPr>
              <a:t>executed.</a:t>
            </a:r>
            <a:endParaRPr sz="2400">
              <a:latin typeface="Arial"/>
              <a:cs typeface="Arial"/>
            </a:endParaRPr>
          </a:p>
          <a:p>
            <a:pPr>
              <a:lnSpc>
                <a:spcPct val="100000"/>
              </a:lnSpc>
              <a:spcBef>
                <a:spcPts val="10"/>
              </a:spcBef>
              <a:buClr>
                <a:srgbClr val="FD8537"/>
              </a:buClr>
              <a:buFont typeface="Wingdings"/>
              <a:buChar char=""/>
            </a:pPr>
            <a:endParaRPr sz="2600">
              <a:latin typeface="Arial"/>
              <a:cs typeface="Arial"/>
            </a:endParaRPr>
          </a:p>
          <a:p>
            <a:pPr marL="349885" marR="43815" indent="-274320" algn="just">
              <a:lnSpc>
                <a:spcPct val="100000"/>
              </a:lnSpc>
              <a:spcBef>
                <a:spcPts val="5"/>
              </a:spcBef>
              <a:buClr>
                <a:srgbClr val="FD8537"/>
              </a:buClr>
              <a:buSzPct val="68750"/>
              <a:buFont typeface="Wingdings"/>
              <a:buChar char=""/>
              <a:tabLst>
                <a:tab pos="350520" algn="l"/>
              </a:tabLst>
            </a:pPr>
            <a:r>
              <a:rPr sz="2400" spc="-5" dirty="0">
                <a:latin typeface="Arial"/>
                <a:cs typeface="Arial"/>
              </a:rPr>
              <a:t>Follow-up </a:t>
            </a:r>
            <a:r>
              <a:rPr sz="2400" dirty="0">
                <a:latin typeface="Arial"/>
                <a:cs typeface="Arial"/>
              </a:rPr>
              <a:t>is </a:t>
            </a:r>
            <a:r>
              <a:rPr sz="2400" spc="-5" dirty="0">
                <a:latin typeface="Arial"/>
                <a:cs typeface="Arial"/>
              </a:rPr>
              <a:t>also necessary </a:t>
            </a:r>
            <a:r>
              <a:rPr sz="2400" dirty="0">
                <a:latin typeface="Arial"/>
                <a:cs typeface="Arial"/>
              </a:rPr>
              <a:t>to </a:t>
            </a:r>
            <a:r>
              <a:rPr sz="2400" spc="-5" dirty="0">
                <a:latin typeface="Arial"/>
                <a:cs typeface="Arial"/>
              </a:rPr>
              <a:t>gather information </a:t>
            </a:r>
            <a:r>
              <a:rPr sz="2400" dirty="0">
                <a:latin typeface="Arial"/>
                <a:cs typeface="Arial"/>
              </a:rPr>
              <a:t>from the  customers regarding </a:t>
            </a:r>
            <a:r>
              <a:rPr sz="2400" spc="-5" dirty="0">
                <a:latin typeface="Arial"/>
                <a:cs typeface="Arial"/>
              </a:rPr>
              <a:t>product </a:t>
            </a:r>
            <a:r>
              <a:rPr sz="2400" dirty="0">
                <a:latin typeface="Arial"/>
                <a:cs typeface="Arial"/>
              </a:rPr>
              <a:t>use,problems, </a:t>
            </a:r>
            <a:r>
              <a:rPr sz="2400" spc="-5" dirty="0">
                <a:latin typeface="Arial"/>
                <a:cs typeface="Arial"/>
              </a:rPr>
              <a:t>if </a:t>
            </a:r>
            <a:r>
              <a:rPr sz="2400" spc="-50" dirty="0">
                <a:latin typeface="Arial"/>
                <a:cs typeface="Arial"/>
              </a:rPr>
              <a:t>any, </a:t>
            </a:r>
            <a:r>
              <a:rPr sz="2400" spc="-5" dirty="0">
                <a:latin typeface="Arial"/>
                <a:cs typeface="Arial"/>
              </a:rPr>
              <a:t>and </a:t>
            </a:r>
            <a:r>
              <a:rPr sz="2400" dirty="0">
                <a:latin typeface="Arial"/>
                <a:cs typeface="Arial"/>
              </a:rPr>
              <a:t>the  </a:t>
            </a:r>
            <a:r>
              <a:rPr sz="2400" spc="-5" dirty="0">
                <a:latin typeface="Arial"/>
                <a:cs typeface="Arial"/>
              </a:rPr>
              <a:t>level of </a:t>
            </a:r>
            <a:r>
              <a:rPr sz="2400" dirty="0">
                <a:latin typeface="Arial"/>
                <a:cs typeface="Arial"/>
              </a:rPr>
              <a:t>customer</a:t>
            </a:r>
            <a:r>
              <a:rPr sz="2400" spc="10" dirty="0">
                <a:latin typeface="Arial"/>
                <a:cs typeface="Arial"/>
              </a:rPr>
              <a:t> </a:t>
            </a:r>
            <a:r>
              <a:rPr sz="2400" spc="-5" dirty="0">
                <a:latin typeface="Arial"/>
                <a:cs typeface="Arial"/>
              </a:rPr>
              <a:t>satisfaction.</a:t>
            </a:r>
            <a:endParaRPr sz="2400">
              <a:latin typeface="Arial"/>
              <a:cs typeface="Arial"/>
            </a:endParaRPr>
          </a:p>
          <a:p>
            <a:pPr>
              <a:lnSpc>
                <a:spcPct val="100000"/>
              </a:lnSpc>
              <a:spcBef>
                <a:spcPts val="5"/>
              </a:spcBef>
              <a:buClr>
                <a:srgbClr val="FD8537"/>
              </a:buClr>
              <a:buFont typeface="Wingdings"/>
              <a:buChar char=""/>
            </a:pPr>
            <a:endParaRPr sz="2600">
              <a:latin typeface="Arial"/>
              <a:cs typeface="Arial"/>
            </a:endParaRPr>
          </a:p>
          <a:p>
            <a:pPr marL="349885" marR="43815" indent="-274320" algn="just">
              <a:lnSpc>
                <a:spcPct val="100000"/>
              </a:lnSpc>
              <a:spcBef>
                <a:spcPts val="5"/>
              </a:spcBef>
              <a:buClr>
                <a:srgbClr val="FD8537"/>
              </a:buClr>
              <a:buSzPct val="68750"/>
              <a:buFont typeface="Wingdings"/>
              <a:buChar char=""/>
              <a:tabLst>
                <a:tab pos="350520" algn="l"/>
              </a:tabLst>
            </a:pPr>
            <a:r>
              <a:rPr sz="2400" spc="-5" dirty="0">
                <a:latin typeface="Arial"/>
                <a:cs typeface="Arial"/>
              </a:rPr>
              <a:t>It builds </a:t>
            </a:r>
            <a:r>
              <a:rPr sz="2400" dirty="0">
                <a:latin typeface="Arial"/>
                <a:cs typeface="Arial"/>
              </a:rPr>
              <a:t>up </a:t>
            </a:r>
            <a:r>
              <a:rPr sz="2400" spc="-5" dirty="0">
                <a:latin typeface="Arial"/>
                <a:cs typeface="Arial"/>
              </a:rPr>
              <a:t>goodwill, ensures feedback </a:t>
            </a:r>
            <a:r>
              <a:rPr sz="2400" dirty="0">
                <a:latin typeface="Arial"/>
                <a:cs typeface="Arial"/>
              </a:rPr>
              <a:t>and </a:t>
            </a:r>
            <a:r>
              <a:rPr sz="2400" spc="-5" dirty="0">
                <a:latin typeface="Arial"/>
                <a:cs typeface="Arial"/>
              </a:rPr>
              <a:t>encourages  repeated purchases.</a:t>
            </a:r>
            <a:endParaRPr sz="2400">
              <a:latin typeface="Arial"/>
              <a:cs typeface="Arial"/>
            </a:endParaRPr>
          </a:p>
        </p:txBody>
      </p:sp>
      <p:sp>
        <p:nvSpPr>
          <p:cNvPr id="3" name="object 3"/>
          <p:cNvSpPr txBox="1">
            <a:spLocks noGrp="1"/>
          </p:cNvSpPr>
          <p:nvPr>
            <p:ph type="title"/>
          </p:nvPr>
        </p:nvSpPr>
        <p:spPr>
          <a:xfrm>
            <a:off x="688340" y="340613"/>
            <a:ext cx="3053715" cy="559435"/>
          </a:xfrm>
          <a:prstGeom prst="rect">
            <a:avLst/>
          </a:prstGeom>
        </p:spPr>
        <p:txBody>
          <a:bodyPr vert="horz" wrap="square" lIns="0" tIns="12700" rIns="0" bIns="0" rtlCol="0">
            <a:spAutoFit/>
          </a:bodyPr>
          <a:lstStyle/>
          <a:p>
            <a:pPr marL="12700">
              <a:lnSpc>
                <a:spcPct val="100000"/>
              </a:lnSpc>
              <a:spcBef>
                <a:spcPts val="100"/>
              </a:spcBef>
            </a:pPr>
            <a:r>
              <a:rPr sz="3500" spc="-5" dirty="0"/>
              <a:t>7) F</a:t>
            </a:r>
            <a:r>
              <a:rPr spc="-5" dirty="0"/>
              <a:t>OLLOW </a:t>
            </a:r>
            <a:r>
              <a:rPr sz="3500" dirty="0"/>
              <a:t>-</a:t>
            </a:r>
            <a:r>
              <a:rPr sz="3500" spc="140" dirty="0"/>
              <a:t> </a:t>
            </a:r>
            <a:r>
              <a:rPr sz="3500" spc="-5" dirty="0"/>
              <a:t>U</a:t>
            </a:r>
            <a:r>
              <a:rPr spc="-5" dirty="0"/>
              <a:t>P</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2700" y="700481"/>
            <a:ext cx="3555365" cy="711835"/>
          </a:xfrm>
          <a:prstGeom prst="rect">
            <a:avLst/>
          </a:prstGeom>
        </p:spPr>
        <p:txBody>
          <a:bodyPr vert="horz" wrap="square" lIns="0" tIns="12700" rIns="0" bIns="0" rtlCol="0">
            <a:spAutoFit/>
          </a:bodyPr>
          <a:lstStyle/>
          <a:p>
            <a:pPr marL="12700">
              <a:lnSpc>
                <a:spcPct val="100000"/>
              </a:lnSpc>
              <a:spcBef>
                <a:spcPts val="100"/>
              </a:spcBef>
            </a:pPr>
            <a:r>
              <a:rPr sz="4500" spc="-495" dirty="0"/>
              <a:t>What </a:t>
            </a:r>
            <a:r>
              <a:rPr sz="4500" spc="-484" dirty="0"/>
              <a:t>Is</a:t>
            </a:r>
            <a:r>
              <a:rPr sz="4500" spc="-270" dirty="0"/>
              <a:t> </a:t>
            </a:r>
            <a:r>
              <a:rPr sz="4500" spc="-459" dirty="0"/>
              <a:t>Marketing?</a:t>
            </a:r>
            <a:endParaRPr sz="4500"/>
          </a:p>
        </p:txBody>
      </p:sp>
      <p:sp>
        <p:nvSpPr>
          <p:cNvPr id="9" name="object 9"/>
          <p:cNvSpPr/>
          <p:nvPr/>
        </p:nvSpPr>
        <p:spPr>
          <a:xfrm>
            <a:off x="0" y="1600200"/>
            <a:ext cx="8229600" cy="4526280"/>
          </a:xfrm>
          <a:custGeom>
            <a:avLst/>
            <a:gdLst/>
            <a:ahLst/>
            <a:cxnLst/>
            <a:rect l="l" t="t" r="r" b="b"/>
            <a:pathLst>
              <a:path w="8229600" h="4526280">
                <a:moveTo>
                  <a:pt x="0" y="4526280"/>
                </a:moveTo>
                <a:lnTo>
                  <a:pt x="8229600" y="4526280"/>
                </a:lnTo>
                <a:lnTo>
                  <a:pt x="8229600" y="0"/>
                </a:lnTo>
                <a:lnTo>
                  <a:pt x="0" y="0"/>
                </a:lnTo>
                <a:lnTo>
                  <a:pt x="0" y="4526280"/>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78739" y="1610613"/>
            <a:ext cx="7483475" cy="3564890"/>
          </a:xfrm>
          <a:prstGeom prst="rect">
            <a:avLst/>
          </a:prstGeom>
        </p:spPr>
        <p:txBody>
          <a:bodyPr vert="horz" wrap="square" lIns="0" tIns="12065" rIns="0" bIns="0" rtlCol="0">
            <a:spAutoFit/>
          </a:bodyPr>
          <a:lstStyle/>
          <a:p>
            <a:pPr marL="12700">
              <a:lnSpc>
                <a:spcPct val="100000"/>
              </a:lnSpc>
              <a:spcBef>
                <a:spcPts val="95"/>
              </a:spcBef>
            </a:pPr>
            <a:r>
              <a:rPr sz="2800" spc="-50" dirty="0">
                <a:latin typeface="Georgia"/>
                <a:cs typeface="Georgia"/>
              </a:rPr>
              <a:t>Simple</a:t>
            </a:r>
            <a:r>
              <a:rPr sz="2800" spc="-120" dirty="0">
                <a:latin typeface="Georgia"/>
                <a:cs typeface="Georgia"/>
              </a:rPr>
              <a:t> </a:t>
            </a:r>
            <a:r>
              <a:rPr sz="2800" spc="-35" dirty="0">
                <a:latin typeface="Georgia"/>
                <a:cs typeface="Georgia"/>
              </a:rPr>
              <a:t>definition:</a:t>
            </a:r>
            <a:endParaRPr sz="2800">
              <a:latin typeface="Georgia"/>
              <a:cs typeface="Georgia"/>
            </a:endParaRPr>
          </a:p>
          <a:p>
            <a:pPr marL="475615" marR="5080">
              <a:lnSpc>
                <a:spcPct val="100000"/>
              </a:lnSpc>
              <a:spcBef>
                <a:spcPts val="30"/>
              </a:spcBef>
            </a:pPr>
            <a:r>
              <a:rPr sz="2400" spc="-35" dirty="0">
                <a:latin typeface="Georgia"/>
                <a:cs typeface="Georgia"/>
              </a:rPr>
              <a:t>Marketing </a:t>
            </a:r>
            <a:r>
              <a:rPr sz="2400" spc="-50" dirty="0">
                <a:latin typeface="Georgia"/>
                <a:cs typeface="Georgia"/>
              </a:rPr>
              <a:t>is </a:t>
            </a:r>
            <a:r>
              <a:rPr sz="2400" spc="-5" dirty="0">
                <a:latin typeface="Georgia"/>
                <a:cs typeface="Georgia"/>
              </a:rPr>
              <a:t>the </a:t>
            </a:r>
            <a:r>
              <a:rPr sz="2400" spc="-35" dirty="0">
                <a:latin typeface="Georgia"/>
                <a:cs typeface="Georgia"/>
              </a:rPr>
              <a:t>management </a:t>
            </a:r>
            <a:r>
              <a:rPr sz="2400" spc="-45" dirty="0">
                <a:latin typeface="Georgia"/>
                <a:cs typeface="Georgia"/>
              </a:rPr>
              <a:t>process </a:t>
            </a:r>
            <a:r>
              <a:rPr sz="2400" spc="-35" dirty="0">
                <a:latin typeface="Georgia"/>
                <a:cs typeface="Georgia"/>
              </a:rPr>
              <a:t>responsible </a:t>
            </a:r>
            <a:r>
              <a:rPr sz="2400" spc="-40" dirty="0">
                <a:latin typeface="Georgia"/>
                <a:cs typeface="Georgia"/>
              </a:rPr>
              <a:t>for  </a:t>
            </a:r>
            <a:r>
              <a:rPr sz="2400" spc="-20" dirty="0">
                <a:latin typeface="Georgia"/>
                <a:cs typeface="Georgia"/>
              </a:rPr>
              <a:t>identifying, </a:t>
            </a:r>
            <a:r>
              <a:rPr sz="2400" spc="-25" dirty="0">
                <a:latin typeface="Georgia"/>
                <a:cs typeface="Georgia"/>
              </a:rPr>
              <a:t>anticipating, </a:t>
            </a:r>
            <a:r>
              <a:rPr sz="2400" spc="-35" dirty="0">
                <a:latin typeface="Georgia"/>
                <a:cs typeface="Georgia"/>
              </a:rPr>
              <a:t>and </a:t>
            </a:r>
            <a:r>
              <a:rPr sz="2400" spc="-25" dirty="0">
                <a:latin typeface="Georgia"/>
                <a:cs typeface="Georgia"/>
              </a:rPr>
              <a:t>satisfying customer  </a:t>
            </a:r>
            <a:r>
              <a:rPr sz="2400" spc="-35" dirty="0">
                <a:latin typeface="Georgia"/>
                <a:cs typeface="Georgia"/>
              </a:rPr>
              <a:t>requirements</a:t>
            </a:r>
            <a:r>
              <a:rPr sz="2400" spc="-80" dirty="0">
                <a:latin typeface="Georgia"/>
                <a:cs typeface="Georgia"/>
              </a:rPr>
              <a:t> </a:t>
            </a:r>
            <a:r>
              <a:rPr sz="2400" spc="-50" dirty="0">
                <a:latin typeface="Georgia"/>
                <a:cs typeface="Georgia"/>
              </a:rPr>
              <a:t>profitably.</a:t>
            </a:r>
            <a:endParaRPr sz="2400">
              <a:latin typeface="Georgia"/>
              <a:cs typeface="Georgia"/>
            </a:endParaRPr>
          </a:p>
          <a:p>
            <a:pPr>
              <a:lnSpc>
                <a:spcPct val="100000"/>
              </a:lnSpc>
              <a:spcBef>
                <a:spcPts val="50"/>
              </a:spcBef>
            </a:pPr>
            <a:endParaRPr sz="2300">
              <a:latin typeface="Georgia"/>
              <a:cs typeface="Georgia"/>
            </a:endParaRPr>
          </a:p>
          <a:p>
            <a:pPr marL="12700">
              <a:lnSpc>
                <a:spcPct val="100000"/>
              </a:lnSpc>
            </a:pPr>
            <a:r>
              <a:rPr sz="2800" spc="-70" dirty="0">
                <a:latin typeface="Georgia"/>
                <a:cs typeface="Georgia"/>
              </a:rPr>
              <a:t>Goals:</a:t>
            </a:r>
            <a:endParaRPr sz="2800">
              <a:latin typeface="Georgia"/>
              <a:cs typeface="Georgia"/>
            </a:endParaRPr>
          </a:p>
          <a:p>
            <a:pPr marL="475615" indent="-463550">
              <a:lnSpc>
                <a:spcPct val="100000"/>
              </a:lnSpc>
              <a:spcBef>
                <a:spcPts val="605"/>
              </a:spcBef>
              <a:buClr>
                <a:srgbClr val="0AD0D9"/>
              </a:buClr>
              <a:buSzPct val="93750"/>
              <a:buAutoNum type="arabicPeriod"/>
              <a:tabLst>
                <a:tab pos="475615" algn="l"/>
                <a:tab pos="476250" algn="l"/>
              </a:tabLst>
            </a:pPr>
            <a:r>
              <a:rPr sz="2400" i="1" spc="-50" dirty="0">
                <a:latin typeface="Georgia"/>
                <a:cs typeface="Georgia"/>
              </a:rPr>
              <a:t>Attract </a:t>
            </a:r>
            <a:r>
              <a:rPr sz="2400" i="1" spc="-150" dirty="0">
                <a:latin typeface="Georgia"/>
                <a:cs typeface="Georgia"/>
              </a:rPr>
              <a:t>new </a:t>
            </a:r>
            <a:r>
              <a:rPr sz="2400" i="1" spc="-60" dirty="0">
                <a:latin typeface="Georgia"/>
                <a:cs typeface="Georgia"/>
              </a:rPr>
              <a:t>customers </a:t>
            </a:r>
            <a:r>
              <a:rPr sz="2400" i="1" spc="-155" dirty="0">
                <a:latin typeface="Georgia"/>
                <a:cs typeface="Georgia"/>
              </a:rPr>
              <a:t>by </a:t>
            </a:r>
            <a:r>
              <a:rPr sz="2400" i="1" spc="-100" dirty="0">
                <a:latin typeface="Georgia"/>
                <a:cs typeface="Georgia"/>
              </a:rPr>
              <a:t>promising </a:t>
            </a:r>
            <a:r>
              <a:rPr sz="2400" i="1" spc="-95" dirty="0">
                <a:latin typeface="Georgia"/>
                <a:cs typeface="Georgia"/>
              </a:rPr>
              <a:t>superior</a:t>
            </a:r>
            <a:r>
              <a:rPr sz="2400" i="1" spc="-60" dirty="0">
                <a:latin typeface="Georgia"/>
                <a:cs typeface="Georgia"/>
              </a:rPr>
              <a:t> </a:t>
            </a:r>
            <a:r>
              <a:rPr sz="2400" i="1" spc="-95" dirty="0">
                <a:latin typeface="Georgia"/>
                <a:cs typeface="Georgia"/>
              </a:rPr>
              <a:t>value.</a:t>
            </a:r>
            <a:endParaRPr sz="2400">
              <a:latin typeface="Georgia"/>
              <a:cs typeface="Georgia"/>
            </a:endParaRPr>
          </a:p>
          <a:p>
            <a:pPr marL="475615" marR="975994" indent="-463550">
              <a:lnSpc>
                <a:spcPct val="100000"/>
              </a:lnSpc>
              <a:spcBef>
                <a:spcPts val="575"/>
              </a:spcBef>
              <a:buClr>
                <a:srgbClr val="0AD0D9"/>
              </a:buClr>
              <a:buSzPct val="93750"/>
              <a:buAutoNum type="arabicPeriod"/>
              <a:tabLst>
                <a:tab pos="475615" algn="l"/>
                <a:tab pos="476250" algn="l"/>
              </a:tabLst>
            </a:pPr>
            <a:r>
              <a:rPr sz="2400" i="1" spc="-110" dirty="0">
                <a:latin typeface="Georgia"/>
                <a:cs typeface="Georgia"/>
              </a:rPr>
              <a:t>Keep </a:t>
            </a:r>
            <a:r>
              <a:rPr sz="2400" i="1" spc="-120" dirty="0">
                <a:latin typeface="Georgia"/>
                <a:cs typeface="Georgia"/>
              </a:rPr>
              <a:t>and </a:t>
            </a:r>
            <a:r>
              <a:rPr sz="2400" i="1" spc="-185" dirty="0">
                <a:latin typeface="Georgia"/>
                <a:cs typeface="Georgia"/>
              </a:rPr>
              <a:t>grow </a:t>
            </a:r>
            <a:r>
              <a:rPr sz="2400" i="1" spc="-85" dirty="0">
                <a:latin typeface="Georgia"/>
                <a:cs typeface="Georgia"/>
              </a:rPr>
              <a:t>current </a:t>
            </a:r>
            <a:r>
              <a:rPr sz="2400" i="1" spc="-60" dirty="0">
                <a:latin typeface="Georgia"/>
                <a:cs typeface="Georgia"/>
              </a:rPr>
              <a:t>customers </a:t>
            </a:r>
            <a:r>
              <a:rPr sz="2400" i="1" spc="-160" dirty="0">
                <a:latin typeface="Georgia"/>
                <a:cs typeface="Georgia"/>
              </a:rPr>
              <a:t>by </a:t>
            </a:r>
            <a:r>
              <a:rPr sz="2400" i="1" spc="-110" dirty="0">
                <a:latin typeface="Georgia"/>
                <a:cs typeface="Georgia"/>
              </a:rPr>
              <a:t>delivering  </a:t>
            </a:r>
            <a:r>
              <a:rPr sz="2400" i="1" spc="-50" dirty="0">
                <a:latin typeface="Georgia"/>
                <a:cs typeface="Georgia"/>
              </a:rPr>
              <a:t>satisfaction.</a:t>
            </a:r>
            <a:endParaRPr sz="2400">
              <a:latin typeface="Georgia"/>
              <a:cs typeface="Georgi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69772"/>
            <a:ext cx="1469389" cy="492443"/>
          </a:xfrm>
        </p:spPr>
        <p:txBody>
          <a:bodyPr/>
          <a:lstStyle/>
          <a:p>
            <a:r>
              <a:rPr lang="en-US" dirty="0" smtClean="0"/>
              <a:t>.</a:t>
            </a:r>
            <a:endParaRPr lang="en-US" dirty="0"/>
          </a:p>
        </p:txBody>
      </p:sp>
      <p:sp>
        <p:nvSpPr>
          <p:cNvPr id="3" name="Text Placeholder 2"/>
          <p:cNvSpPr>
            <a:spLocks noGrp="1"/>
          </p:cNvSpPr>
          <p:nvPr>
            <p:ph type="body" idx="1"/>
          </p:nvPr>
        </p:nvSpPr>
        <p:spPr>
          <a:xfrm>
            <a:off x="1143000" y="2362200"/>
            <a:ext cx="7467600" cy="1107996"/>
          </a:xfrm>
        </p:spPr>
        <p:txBody>
          <a:bodyPr/>
          <a:lstStyle/>
          <a:p>
            <a:r>
              <a:rPr lang="en-US" sz="7200" dirty="0" smtClean="0"/>
              <a:t>End Of Chapter</a:t>
            </a:r>
            <a:endParaRPr lang="en-US" sz="7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2700" y="840689"/>
            <a:ext cx="2693670" cy="574675"/>
          </a:xfrm>
          <a:prstGeom prst="rect">
            <a:avLst/>
          </a:prstGeom>
        </p:spPr>
        <p:txBody>
          <a:bodyPr vert="horz" wrap="square" lIns="0" tIns="12700" rIns="0" bIns="0" rtlCol="0">
            <a:spAutoFit/>
          </a:bodyPr>
          <a:lstStyle/>
          <a:p>
            <a:pPr marL="12700">
              <a:lnSpc>
                <a:spcPct val="100000"/>
              </a:lnSpc>
              <a:spcBef>
                <a:spcPts val="100"/>
              </a:spcBef>
            </a:pPr>
            <a:r>
              <a:rPr sz="3600" spc="-380" dirty="0"/>
              <a:t>Marketing</a:t>
            </a:r>
            <a:r>
              <a:rPr sz="3600" spc="-330" dirty="0"/>
              <a:t> </a:t>
            </a:r>
            <a:r>
              <a:rPr sz="3600" spc="-409" dirty="0"/>
              <a:t>Defined</a:t>
            </a:r>
            <a:endParaRPr sz="3600"/>
          </a:p>
        </p:txBody>
      </p:sp>
      <p:sp>
        <p:nvSpPr>
          <p:cNvPr id="9" name="object 9"/>
          <p:cNvSpPr/>
          <p:nvPr/>
        </p:nvSpPr>
        <p:spPr>
          <a:xfrm>
            <a:off x="0" y="1557527"/>
            <a:ext cx="7859395" cy="4569460"/>
          </a:xfrm>
          <a:custGeom>
            <a:avLst/>
            <a:gdLst/>
            <a:ahLst/>
            <a:cxnLst/>
            <a:rect l="l" t="t" r="r" b="b"/>
            <a:pathLst>
              <a:path w="7859395" h="4569460">
                <a:moveTo>
                  <a:pt x="0" y="4568952"/>
                </a:moveTo>
                <a:lnTo>
                  <a:pt x="7859268" y="4568952"/>
                </a:lnTo>
                <a:lnTo>
                  <a:pt x="7859268" y="0"/>
                </a:lnTo>
                <a:lnTo>
                  <a:pt x="0" y="0"/>
                </a:lnTo>
                <a:lnTo>
                  <a:pt x="0" y="4568952"/>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78739" y="1487170"/>
            <a:ext cx="7769862" cy="2312813"/>
          </a:xfrm>
          <a:prstGeom prst="rect">
            <a:avLst/>
          </a:prstGeom>
        </p:spPr>
        <p:txBody>
          <a:bodyPr vert="horz" wrap="square" lIns="0" tIns="67945" rIns="0" bIns="0" rtlCol="0">
            <a:spAutoFit/>
          </a:bodyPr>
          <a:lstStyle/>
          <a:p>
            <a:pPr marL="287020" marR="5080" indent="-274320" algn="just">
              <a:lnSpc>
                <a:spcPts val="3460"/>
              </a:lnSpc>
              <a:spcBef>
                <a:spcPts val="535"/>
              </a:spcBef>
            </a:pPr>
            <a:r>
              <a:rPr sz="3000" spc="-760" dirty="0">
                <a:solidFill>
                  <a:srgbClr val="0AD0D9"/>
                </a:solidFill>
                <a:latin typeface="Arial"/>
                <a:cs typeface="Arial"/>
              </a:rPr>
              <a:t> </a:t>
            </a:r>
            <a:r>
              <a:rPr sz="3200" spc="-150" dirty="0">
                <a:latin typeface="Georgia"/>
                <a:cs typeface="Georgia"/>
              </a:rPr>
              <a:t>Marketing is the activity, set of instructions, and processes for  creating, communicating, delivering, and exchanging offerings that  have value for customers, clients, partners, and society at large.</a:t>
            </a:r>
            <a:endParaRPr sz="3200" spc="-150">
              <a:latin typeface="Georgia"/>
              <a:cs typeface="Georgia"/>
            </a:endParaRPr>
          </a:p>
        </p:txBody>
      </p:sp>
      <p:sp>
        <p:nvSpPr>
          <p:cNvPr id="11" name="object 11"/>
          <p:cNvSpPr/>
          <p:nvPr/>
        </p:nvSpPr>
        <p:spPr>
          <a:xfrm>
            <a:off x="686562" y="3656838"/>
            <a:ext cx="3505200" cy="2362200"/>
          </a:xfrm>
          <a:custGeom>
            <a:avLst/>
            <a:gdLst/>
            <a:ahLst/>
            <a:cxnLst/>
            <a:rect l="l" t="t" r="r" b="b"/>
            <a:pathLst>
              <a:path w="3505200" h="2362200">
                <a:moveTo>
                  <a:pt x="0" y="393700"/>
                </a:moveTo>
                <a:lnTo>
                  <a:pt x="3067" y="344317"/>
                </a:lnTo>
                <a:lnTo>
                  <a:pt x="12023" y="296764"/>
                </a:lnTo>
                <a:lnTo>
                  <a:pt x="26500" y="251410"/>
                </a:lnTo>
                <a:lnTo>
                  <a:pt x="46127" y="208624"/>
                </a:lnTo>
                <a:lnTo>
                  <a:pt x="70537" y="168775"/>
                </a:lnTo>
                <a:lnTo>
                  <a:pt x="99360" y="132232"/>
                </a:lnTo>
                <a:lnTo>
                  <a:pt x="132227" y="99364"/>
                </a:lnTo>
                <a:lnTo>
                  <a:pt x="168769" y="70540"/>
                </a:lnTo>
                <a:lnTo>
                  <a:pt x="208618" y="46130"/>
                </a:lnTo>
                <a:lnTo>
                  <a:pt x="251405" y="26501"/>
                </a:lnTo>
                <a:lnTo>
                  <a:pt x="296760" y="12024"/>
                </a:lnTo>
                <a:lnTo>
                  <a:pt x="344314" y="3067"/>
                </a:lnTo>
                <a:lnTo>
                  <a:pt x="393700" y="0"/>
                </a:lnTo>
                <a:lnTo>
                  <a:pt x="3111500" y="0"/>
                </a:lnTo>
                <a:lnTo>
                  <a:pt x="3160882" y="3067"/>
                </a:lnTo>
                <a:lnTo>
                  <a:pt x="3208435" y="12024"/>
                </a:lnTo>
                <a:lnTo>
                  <a:pt x="3253789" y="26501"/>
                </a:lnTo>
                <a:lnTo>
                  <a:pt x="3296575" y="46130"/>
                </a:lnTo>
                <a:lnTo>
                  <a:pt x="3336424" y="70540"/>
                </a:lnTo>
                <a:lnTo>
                  <a:pt x="3372967" y="99364"/>
                </a:lnTo>
                <a:lnTo>
                  <a:pt x="3405835" y="132232"/>
                </a:lnTo>
                <a:lnTo>
                  <a:pt x="3434659" y="168775"/>
                </a:lnTo>
                <a:lnTo>
                  <a:pt x="3459069" y="208624"/>
                </a:lnTo>
                <a:lnTo>
                  <a:pt x="3478698" y="251410"/>
                </a:lnTo>
                <a:lnTo>
                  <a:pt x="3493175" y="296764"/>
                </a:lnTo>
                <a:lnTo>
                  <a:pt x="3502132" y="344317"/>
                </a:lnTo>
                <a:lnTo>
                  <a:pt x="3505200" y="393700"/>
                </a:lnTo>
                <a:lnTo>
                  <a:pt x="3505200" y="1968487"/>
                </a:lnTo>
                <a:lnTo>
                  <a:pt x="3502132" y="2017875"/>
                </a:lnTo>
                <a:lnTo>
                  <a:pt x="3493175" y="2065432"/>
                </a:lnTo>
                <a:lnTo>
                  <a:pt x="3478698" y="2110789"/>
                </a:lnTo>
                <a:lnTo>
                  <a:pt x="3459069" y="2153577"/>
                </a:lnTo>
                <a:lnTo>
                  <a:pt x="3434659" y="2193427"/>
                </a:lnTo>
                <a:lnTo>
                  <a:pt x="3405835" y="2229970"/>
                </a:lnTo>
                <a:lnTo>
                  <a:pt x="3372967" y="2262838"/>
                </a:lnTo>
                <a:lnTo>
                  <a:pt x="3336424" y="2291661"/>
                </a:lnTo>
                <a:lnTo>
                  <a:pt x="3296575" y="2316071"/>
                </a:lnTo>
                <a:lnTo>
                  <a:pt x="3253789" y="2335699"/>
                </a:lnTo>
                <a:lnTo>
                  <a:pt x="3208435" y="2350176"/>
                </a:lnTo>
                <a:lnTo>
                  <a:pt x="3160882" y="2359132"/>
                </a:lnTo>
                <a:lnTo>
                  <a:pt x="3111500" y="2362200"/>
                </a:lnTo>
                <a:lnTo>
                  <a:pt x="393700" y="2362200"/>
                </a:lnTo>
                <a:lnTo>
                  <a:pt x="344314" y="2359132"/>
                </a:lnTo>
                <a:lnTo>
                  <a:pt x="296760" y="2350176"/>
                </a:lnTo>
                <a:lnTo>
                  <a:pt x="251405" y="2335699"/>
                </a:lnTo>
                <a:lnTo>
                  <a:pt x="208618" y="2316071"/>
                </a:lnTo>
                <a:lnTo>
                  <a:pt x="168769" y="2291661"/>
                </a:lnTo>
                <a:lnTo>
                  <a:pt x="132227" y="2262838"/>
                </a:lnTo>
                <a:lnTo>
                  <a:pt x="99360" y="2229970"/>
                </a:lnTo>
                <a:lnTo>
                  <a:pt x="70537" y="2193427"/>
                </a:lnTo>
                <a:lnTo>
                  <a:pt x="46127" y="2153577"/>
                </a:lnTo>
                <a:lnTo>
                  <a:pt x="26500" y="2110789"/>
                </a:lnTo>
                <a:lnTo>
                  <a:pt x="12023" y="2065432"/>
                </a:lnTo>
                <a:lnTo>
                  <a:pt x="3067" y="2017875"/>
                </a:lnTo>
                <a:lnTo>
                  <a:pt x="0" y="1968487"/>
                </a:lnTo>
                <a:lnTo>
                  <a:pt x="0" y="393700"/>
                </a:lnTo>
                <a:close/>
              </a:path>
            </a:pathLst>
          </a:custGeom>
          <a:ln w="28956">
            <a:solidFill>
              <a:srgbClr val="000000"/>
            </a:solidFill>
          </a:ln>
        </p:spPr>
        <p:txBody>
          <a:bodyPr wrap="square" lIns="0" tIns="0" rIns="0" bIns="0" rtlCol="0"/>
          <a:lstStyle/>
          <a:p>
            <a:endParaRPr/>
          </a:p>
        </p:txBody>
      </p:sp>
      <p:sp>
        <p:nvSpPr>
          <p:cNvPr id="12" name="object 12"/>
          <p:cNvSpPr txBox="1"/>
          <p:nvPr/>
        </p:nvSpPr>
        <p:spPr>
          <a:xfrm>
            <a:off x="933094" y="3843273"/>
            <a:ext cx="3006725" cy="1889125"/>
          </a:xfrm>
          <a:prstGeom prst="rect">
            <a:avLst/>
          </a:prstGeom>
        </p:spPr>
        <p:txBody>
          <a:bodyPr vert="horz" wrap="square" lIns="0" tIns="67945" rIns="0" bIns="0" rtlCol="0">
            <a:spAutoFit/>
          </a:bodyPr>
          <a:lstStyle/>
          <a:p>
            <a:pPr marL="532130" marR="384810" indent="-132715">
              <a:lnSpc>
                <a:spcPts val="3460"/>
              </a:lnSpc>
              <a:spcBef>
                <a:spcPts val="535"/>
              </a:spcBef>
            </a:pPr>
            <a:r>
              <a:rPr sz="3200" b="1" dirty="0">
                <a:solidFill>
                  <a:srgbClr val="04607A"/>
                </a:solidFill>
                <a:latin typeface="Times New Roman"/>
                <a:cs typeface="Times New Roman"/>
              </a:rPr>
              <a:t>OLD view</a:t>
            </a:r>
            <a:r>
              <a:rPr sz="3200" b="1" spc="-100" dirty="0">
                <a:solidFill>
                  <a:srgbClr val="04607A"/>
                </a:solidFill>
                <a:latin typeface="Times New Roman"/>
                <a:cs typeface="Times New Roman"/>
              </a:rPr>
              <a:t> </a:t>
            </a:r>
            <a:r>
              <a:rPr sz="3200" b="1" dirty="0">
                <a:solidFill>
                  <a:srgbClr val="04607A"/>
                </a:solidFill>
                <a:latin typeface="Times New Roman"/>
                <a:cs typeface="Times New Roman"/>
              </a:rPr>
              <a:t>of  marketing:</a:t>
            </a:r>
            <a:endParaRPr sz="3200">
              <a:latin typeface="Times New Roman"/>
              <a:cs typeface="Times New Roman"/>
            </a:endParaRPr>
          </a:p>
          <a:p>
            <a:pPr marL="12700" marR="5080" indent="280035">
              <a:lnSpc>
                <a:spcPts val="3020"/>
              </a:lnSpc>
              <a:spcBef>
                <a:spcPts val="1320"/>
              </a:spcBef>
            </a:pPr>
            <a:r>
              <a:rPr sz="2800" b="1" i="1" spc="-5" dirty="0">
                <a:latin typeface="Times New Roman"/>
                <a:cs typeface="Times New Roman"/>
              </a:rPr>
              <a:t>Making a </a:t>
            </a:r>
            <a:r>
              <a:rPr sz="2800" b="1" i="1" dirty="0">
                <a:latin typeface="Times New Roman"/>
                <a:cs typeface="Times New Roman"/>
              </a:rPr>
              <a:t>sale—  </a:t>
            </a:r>
            <a:r>
              <a:rPr sz="2800" b="1" i="1" spc="-5" dirty="0">
                <a:latin typeface="Times New Roman"/>
                <a:cs typeface="Times New Roman"/>
              </a:rPr>
              <a:t>“telling and</a:t>
            </a:r>
            <a:r>
              <a:rPr sz="2800" b="1" i="1" spc="-60" dirty="0">
                <a:latin typeface="Times New Roman"/>
                <a:cs typeface="Times New Roman"/>
              </a:rPr>
              <a:t> </a:t>
            </a:r>
            <a:r>
              <a:rPr sz="2800" b="1" i="1" spc="-5" dirty="0">
                <a:latin typeface="Times New Roman"/>
                <a:cs typeface="Times New Roman"/>
              </a:rPr>
              <a:t>selling”</a:t>
            </a:r>
            <a:endParaRPr sz="2800">
              <a:latin typeface="Times New Roman"/>
              <a:cs typeface="Times New Roman"/>
            </a:endParaRPr>
          </a:p>
        </p:txBody>
      </p:sp>
      <p:sp>
        <p:nvSpPr>
          <p:cNvPr id="13" name="object 13"/>
          <p:cNvSpPr/>
          <p:nvPr/>
        </p:nvSpPr>
        <p:spPr>
          <a:xfrm>
            <a:off x="4801361" y="3656838"/>
            <a:ext cx="3505200" cy="2362200"/>
          </a:xfrm>
          <a:custGeom>
            <a:avLst/>
            <a:gdLst/>
            <a:ahLst/>
            <a:cxnLst/>
            <a:rect l="l" t="t" r="r" b="b"/>
            <a:pathLst>
              <a:path w="3505200" h="2362200">
                <a:moveTo>
                  <a:pt x="0" y="393700"/>
                </a:moveTo>
                <a:lnTo>
                  <a:pt x="3067" y="344317"/>
                </a:lnTo>
                <a:lnTo>
                  <a:pt x="12024" y="296764"/>
                </a:lnTo>
                <a:lnTo>
                  <a:pt x="26501" y="251410"/>
                </a:lnTo>
                <a:lnTo>
                  <a:pt x="46130" y="208624"/>
                </a:lnTo>
                <a:lnTo>
                  <a:pt x="70540" y="168775"/>
                </a:lnTo>
                <a:lnTo>
                  <a:pt x="99364" y="132232"/>
                </a:lnTo>
                <a:lnTo>
                  <a:pt x="132232" y="99364"/>
                </a:lnTo>
                <a:lnTo>
                  <a:pt x="168775" y="70540"/>
                </a:lnTo>
                <a:lnTo>
                  <a:pt x="208624" y="46130"/>
                </a:lnTo>
                <a:lnTo>
                  <a:pt x="251410" y="26501"/>
                </a:lnTo>
                <a:lnTo>
                  <a:pt x="296764" y="12024"/>
                </a:lnTo>
                <a:lnTo>
                  <a:pt x="344317" y="3067"/>
                </a:lnTo>
                <a:lnTo>
                  <a:pt x="393700" y="0"/>
                </a:lnTo>
                <a:lnTo>
                  <a:pt x="3111499" y="0"/>
                </a:lnTo>
                <a:lnTo>
                  <a:pt x="3160882" y="3067"/>
                </a:lnTo>
                <a:lnTo>
                  <a:pt x="3208435" y="12024"/>
                </a:lnTo>
                <a:lnTo>
                  <a:pt x="3253789" y="26501"/>
                </a:lnTo>
                <a:lnTo>
                  <a:pt x="3296575" y="46130"/>
                </a:lnTo>
                <a:lnTo>
                  <a:pt x="3336424" y="70540"/>
                </a:lnTo>
                <a:lnTo>
                  <a:pt x="3372967" y="99364"/>
                </a:lnTo>
                <a:lnTo>
                  <a:pt x="3405835" y="132232"/>
                </a:lnTo>
                <a:lnTo>
                  <a:pt x="3434659" y="168775"/>
                </a:lnTo>
                <a:lnTo>
                  <a:pt x="3459069" y="208624"/>
                </a:lnTo>
                <a:lnTo>
                  <a:pt x="3478698" y="251410"/>
                </a:lnTo>
                <a:lnTo>
                  <a:pt x="3493175" y="296764"/>
                </a:lnTo>
                <a:lnTo>
                  <a:pt x="3502132" y="344317"/>
                </a:lnTo>
                <a:lnTo>
                  <a:pt x="3505199" y="393700"/>
                </a:lnTo>
                <a:lnTo>
                  <a:pt x="3505199" y="1968487"/>
                </a:lnTo>
                <a:lnTo>
                  <a:pt x="3502132" y="2017875"/>
                </a:lnTo>
                <a:lnTo>
                  <a:pt x="3493175" y="2065432"/>
                </a:lnTo>
                <a:lnTo>
                  <a:pt x="3478698" y="2110789"/>
                </a:lnTo>
                <a:lnTo>
                  <a:pt x="3459069" y="2153577"/>
                </a:lnTo>
                <a:lnTo>
                  <a:pt x="3434659" y="2193427"/>
                </a:lnTo>
                <a:lnTo>
                  <a:pt x="3405835" y="2229970"/>
                </a:lnTo>
                <a:lnTo>
                  <a:pt x="3372967" y="2262838"/>
                </a:lnTo>
                <a:lnTo>
                  <a:pt x="3336424" y="2291661"/>
                </a:lnTo>
                <a:lnTo>
                  <a:pt x="3296575" y="2316071"/>
                </a:lnTo>
                <a:lnTo>
                  <a:pt x="3253789" y="2335699"/>
                </a:lnTo>
                <a:lnTo>
                  <a:pt x="3208435" y="2350176"/>
                </a:lnTo>
                <a:lnTo>
                  <a:pt x="3160882" y="2359132"/>
                </a:lnTo>
                <a:lnTo>
                  <a:pt x="3111499" y="2362200"/>
                </a:lnTo>
                <a:lnTo>
                  <a:pt x="393700" y="2362200"/>
                </a:lnTo>
                <a:lnTo>
                  <a:pt x="344317" y="2359132"/>
                </a:lnTo>
                <a:lnTo>
                  <a:pt x="296764" y="2350176"/>
                </a:lnTo>
                <a:lnTo>
                  <a:pt x="251410" y="2335699"/>
                </a:lnTo>
                <a:lnTo>
                  <a:pt x="208624" y="2316071"/>
                </a:lnTo>
                <a:lnTo>
                  <a:pt x="168775" y="2291661"/>
                </a:lnTo>
                <a:lnTo>
                  <a:pt x="132232" y="2262838"/>
                </a:lnTo>
                <a:lnTo>
                  <a:pt x="99364" y="2229970"/>
                </a:lnTo>
                <a:lnTo>
                  <a:pt x="70540" y="2193427"/>
                </a:lnTo>
                <a:lnTo>
                  <a:pt x="46130" y="2153577"/>
                </a:lnTo>
                <a:lnTo>
                  <a:pt x="26501" y="2110789"/>
                </a:lnTo>
                <a:lnTo>
                  <a:pt x="12024" y="2065432"/>
                </a:lnTo>
                <a:lnTo>
                  <a:pt x="3067" y="2017875"/>
                </a:lnTo>
                <a:lnTo>
                  <a:pt x="0" y="1968487"/>
                </a:lnTo>
                <a:lnTo>
                  <a:pt x="0" y="393700"/>
                </a:lnTo>
                <a:close/>
              </a:path>
            </a:pathLst>
          </a:custGeom>
          <a:ln w="28956">
            <a:solidFill>
              <a:srgbClr val="000000"/>
            </a:solidFill>
          </a:ln>
        </p:spPr>
        <p:txBody>
          <a:bodyPr wrap="square" lIns="0" tIns="0" rIns="0" bIns="0" rtlCol="0"/>
          <a:lstStyle/>
          <a:p>
            <a:endParaRPr/>
          </a:p>
        </p:txBody>
      </p:sp>
      <p:sp>
        <p:nvSpPr>
          <p:cNvPr id="14" name="object 14"/>
          <p:cNvSpPr txBox="1"/>
          <p:nvPr/>
        </p:nvSpPr>
        <p:spPr>
          <a:xfrm>
            <a:off x="5394452" y="3843273"/>
            <a:ext cx="2324100" cy="1889125"/>
          </a:xfrm>
          <a:prstGeom prst="rect">
            <a:avLst/>
          </a:prstGeom>
        </p:spPr>
        <p:txBody>
          <a:bodyPr vert="horz" wrap="square" lIns="0" tIns="67945" rIns="0" bIns="0" rtlCol="0">
            <a:spAutoFit/>
          </a:bodyPr>
          <a:lstStyle/>
          <a:p>
            <a:pPr marL="12700" marR="5080" algn="ctr">
              <a:lnSpc>
                <a:spcPts val="3460"/>
              </a:lnSpc>
              <a:spcBef>
                <a:spcPts val="535"/>
              </a:spcBef>
            </a:pPr>
            <a:r>
              <a:rPr sz="3200" b="1" dirty="0">
                <a:latin typeface="Times New Roman"/>
                <a:cs typeface="Times New Roman"/>
              </a:rPr>
              <a:t>NEW</a:t>
            </a:r>
            <a:r>
              <a:rPr sz="3200" b="1" spc="-100" dirty="0">
                <a:latin typeface="Times New Roman"/>
                <a:cs typeface="Times New Roman"/>
              </a:rPr>
              <a:t> </a:t>
            </a:r>
            <a:r>
              <a:rPr sz="3200" b="1" dirty="0">
                <a:latin typeface="Times New Roman"/>
                <a:cs typeface="Times New Roman"/>
              </a:rPr>
              <a:t>view</a:t>
            </a:r>
            <a:r>
              <a:rPr sz="3200" b="1" spc="-40" dirty="0">
                <a:latin typeface="Times New Roman"/>
                <a:cs typeface="Times New Roman"/>
              </a:rPr>
              <a:t> </a:t>
            </a:r>
            <a:r>
              <a:rPr sz="3200" b="1" dirty="0">
                <a:latin typeface="Times New Roman"/>
                <a:cs typeface="Times New Roman"/>
              </a:rPr>
              <a:t>of  marketing:</a:t>
            </a:r>
            <a:endParaRPr sz="3200">
              <a:latin typeface="Times New Roman"/>
              <a:cs typeface="Times New Roman"/>
            </a:endParaRPr>
          </a:p>
          <a:p>
            <a:pPr marL="29209" marR="27305" indent="1270" algn="ctr">
              <a:lnSpc>
                <a:spcPts val="3020"/>
              </a:lnSpc>
              <a:spcBef>
                <a:spcPts val="1320"/>
              </a:spcBef>
            </a:pPr>
            <a:r>
              <a:rPr sz="2800" b="1" i="1" spc="-5" dirty="0">
                <a:latin typeface="Times New Roman"/>
                <a:cs typeface="Times New Roman"/>
              </a:rPr>
              <a:t>Satisfying  customer</a:t>
            </a:r>
            <a:r>
              <a:rPr sz="2800" b="1" i="1" spc="-70" dirty="0">
                <a:latin typeface="Times New Roman"/>
                <a:cs typeface="Times New Roman"/>
              </a:rPr>
              <a:t> </a:t>
            </a:r>
            <a:r>
              <a:rPr sz="2800" b="1" i="1" spc="-5" dirty="0">
                <a:latin typeface="Times New Roman"/>
                <a:cs typeface="Times New Roman"/>
              </a:rPr>
              <a:t>needs</a:t>
            </a:r>
            <a:endParaRPr sz="28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609600" y="1066800"/>
            <a:ext cx="6553200" cy="566822"/>
          </a:xfrm>
          <a:prstGeom prst="rect">
            <a:avLst/>
          </a:prstGeom>
        </p:spPr>
        <p:txBody>
          <a:bodyPr vert="horz" wrap="square" lIns="0" tIns="12700" rIns="0" bIns="0" rtlCol="0">
            <a:spAutoFit/>
          </a:bodyPr>
          <a:lstStyle/>
          <a:p>
            <a:pPr marL="12700">
              <a:lnSpc>
                <a:spcPct val="100000"/>
              </a:lnSpc>
              <a:spcBef>
                <a:spcPts val="100"/>
              </a:spcBef>
            </a:pPr>
            <a:r>
              <a:rPr sz="3600" b="1" spc="-300" dirty="0">
                <a:solidFill>
                  <a:srgbClr val="04607A"/>
                </a:solidFill>
                <a:latin typeface="Arial"/>
                <a:cs typeface="Arial"/>
              </a:rPr>
              <a:t>MARKETING MANAGEMENT</a:t>
            </a:r>
            <a:endParaRPr sz="3600" spc="-300">
              <a:latin typeface="Arial"/>
              <a:cs typeface="Arial"/>
            </a:endParaRPr>
          </a:p>
        </p:txBody>
      </p:sp>
      <p:sp>
        <p:nvSpPr>
          <p:cNvPr id="9" name="object 9"/>
          <p:cNvSpPr/>
          <p:nvPr/>
        </p:nvSpPr>
        <p:spPr>
          <a:xfrm>
            <a:off x="720851" y="1897379"/>
            <a:ext cx="7752588" cy="1979676"/>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928217" y="1844776"/>
            <a:ext cx="7286625" cy="2231508"/>
          </a:xfrm>
          <a:prstGeom prst="rect">
            <a:avLst/>
          </a:prstGeom>
        </p:spPr>
        <p:txBody>
          <a:bodyPr vert="horz" wrap="square" lIns="0" tIns="12700" rIns="0" bIns="0" rtlCol="0">
            <a:spAutoFit/>
          </a:bodyPr>
          <a:lstStyle/>
          <a:p>
            <a:pPr marL="12700" marR="5080" algn="just">
              <a:lnSpc>
                <a:spcPct val="114999"/>
              </a:lnSpc>
              <a:spcBef>
                <a:spcPts val="100"/>
              </a:spcBef>
            </a:pPr>
            <a:r>
              <a:rPr sz="3200" b="1" spc="-300" dirty="0">
                <a:latin typeface="Arial"/>
                <a:cs typeface="Arial"/>
              </a:rPr>
              <a:t>Marketing management </a:t>
            </a:r>
            <a:r>
              <a:rPr sz="3200" spc="-300" dirty="0">
                <a:latin typeface="Georgia"/>
                <a:cs typeface="Georgia"/>
              </a:rPr>
              <a:t>is the </a:t>
            </a:r>
            <a:r>
              <a:rPr sz="3200" i="1" spc="-300" dirty="0">
                <a:latin typeface="Georgia"/>
                <a:cs typeface="Georgia"/>
              </a:rPr>
              <a:t>art and science </a:t>
            </a:r>
            <a:r>
              <a:rPr sz="3200" spc="-300" dirty="0">
                <a:latin typeface="Georgia"/>
                <a:cs typeface="Georgia"/>
              </a:rPr>
              <a:t>of choosing target  markets and getting, keeping, and growing customers through  creating, delivering, and communicating superior customer value.</a:t>
            </a:r>
            <a:endParaRPr sz="3200" spc="-300">
              <a:latin typeface="Georgia"/>
              <a:cs typeface="Georgia"/>
            </a:endParaRPr>
          </a:p>
        </p:txBody>
      </p:sp>
      <p:sp>
        <p:nvSpPr>
          <p:cNvPr id="11" name="object 11"/>
          <p:cNvSpPr txBox="1"/>
          <p:nvPr/>
        </p:nvSpPr>
        <p:spPr>
          <a:xfrm>
            <a:off x="8593073" y="6517944"/>
            <a:ext cx="107314" cy="208279"/>
          </a:xfrm>
          <a:prstGeom prst="rect">
            <a:avLst/>
          </a:prstGeom>
        </p:spPr>
        <p:txBody>
          <a:bodyPr vert="horz" wrap="square" lIns="0" tIns="12700" rIns="0" bIns="0" rtlCol="0">
            <a:spAutoFit/>
          </a:bodyPr>
          <a:lstStyle/>
          <a:p>
            <a:pPr marL="12700">
              <a:lnSpc>
                <a:spcPct val="100000"/>
              </a:lnSpc>
              <a:spcBef>
                <a:spcPts val="100"/>
              </a:spcBef>
            </a:pPr>
            <a:r>
              <a:rPr sz="1200" spc="-75" dirty="0">
                <a:solidFill>
                  <a:srgbClr val="045C75"/>
                </a:solidFill>
                <a:latin typeface="Georgia"/>
                <a:cs typeface="Georgia"/>
              </a:rPr>
              <a:t>8</a:t>
            </a:r>
            <a:endParaRPr sz="1200">
              <a:latin typeface="Georgia"/>
              <a:cs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0" y="1629155"/>
            <a:ext cx="8229600" cy="4464050"/>
          </a:xfrm>
          <a:custGeom>
            <a:avLst/>
            <a:gdLst/>
            <a:ahLst/>
            <a:cxnLst/>
            <a:rect l="l" t="t" r="r" b="b"/>
            <a:pathLst>
              <a:path w="8229600" h="4464050">
                <a:moveTo>
                  <a:pt x="0" y="4463796"/>
                </a:moveTo>
                <a:lnTo>
                  <a:pt x="8229600" y="4463796"/>
                </a:lnTo>
                <a:lnTo>
                  <a:pt x="8229600" y="0"/>
                </a:lnTo>
                <a:lnTo>
                  <a:pt x="0" y="0"/>
                </a:lnTo>
                <a:lnTo>
                  <a:pt x="0" y="4463796"/>
                </a:lnTo>
                <a:close/>
              </a:path>
            </a:pathLst>
          </a:custGeom>
          <a:ln w="9144">
            <a:solidFill>
              <a:srgbClr val="000000"/>
            </a:solidFill>
          </a:ln>
        </p:spPr>
        <p:txBody>
          <a:bodyPr wrap="square" lIns="0" tIns="0" rIns="0" bIns="0" rtlCol="0"/>
          <a:lstStyle/>
          <a:p>
            <a:endParaRPr/>
          </a:p>
        </p:txBody>
      </p:sp>
      <p:sp>
        <p:nvSpPr>
          <p:cNvPr id="9" name="object 9"/>
          <p:cNvSpPr txBox="1"/>
          <p:nvPr/>
        </p:nvSpPr>
        <p:spPr>
          <a:xfrm>
            <a:off x="-12700" y="591159"/>
            <a:ext cx="8082915" cy="6172201"/>
          </a:xfrm>
          <a:prstGeom prst="rect">
            <a:avLst/>
          </a:prstGeom>
        </p:spPr>
        <p:txBody>
          <a:bodyPr vert="horz" wrap="square" lIns="0" tIns="252729" rIns="0" bIns="0" rtlCol="0">
            <a:spAutoFit/>
          </a:bodyPr>
          <a:lstStyle/>
          <a:p>
            <a:pPr marL="12700">
              <a:lnSpc>
                <a:spcPct val="100000"/>
              </a:lnSpc>
              <a:spcBef>
                <a:spcPts val="1989"/>
              </a:spcBef>
            </a:pPr>
            <a:r>
              <a:rPr sz="3200" spc="-450" dirty="0">
                <a:solidFill>
                  <a:srgbClr val="04607A"/>
                </a:solidFill>
                <a:latin typeface="Times New Roman"/>
                <a:cs typeface="Times New Roman"/>
              </a:rPr>
              <a:t>The </a:t>
            </a:r>
            <a:r>
              <a:rPr sz="3200" spc="-330" dirty="0">
                <a:solidFill>
                  <a:srgbClr val="04607A"/>
                </a:solidFill>
                <a:latin typeface="Times New Roman"/>
                <a:cs typeface="Times New Roman"/>
              </a:rPr>
              <a:t>Marketing</a:t>
            </a:r>
            <a:r>
              <a:rPr sz="3200" spc="-409" dirty="0">
                <a:solidFill>
                  <a:srgbClr val="04607A"/>
                </a:solidFill>
                <a:latin typeface="Times New Roman"/>
                <a:cs typeface="Times New Roman"/>
              </a:rPr>
              <a:t> </a:t>
            </a:r>
            <a:r>
              <a:rPr sz="3200" spc="-365" dirty="0">
                <a:solidFill>
                  <a:srgbClr val="04607A"/>
                </a:solidFill>
                <a:latin typeface="Times New Roman"/>
                <a:cs typeface="Times New Roman"/>
              </a:rPr>
              <a:t>Process</a:t>
            </a:r>
            <a:endParaRPr sz="3200">
              <a:latin typeface="Times New Roman"/>
              <a:cs typeface="Times New Roman"/>
            </a:endParaRPr>
          </a:p>
          <a:p>
            <a:pPr marL="104139">
              <a:lnSpc>
                <a:spcPct val="100000"/>
              </a:lnSpc>
              <a:spcBef>
                <a:spcPts val="1889"/>
              </a:spcBef>
            </a:pPr>
            <a:r>
              <a:rPr sz="3200" spc="-300" dirty="0">
                <a:latin typeface="Georgia"/>
                <a:cs typeface="Georgia"/>
              </a:rPr>
              <a:t>A simple model of the marketing process:</a:t>
            </a:r>
            <a:endParaRPr sz="3200" spc="-300">
              <a:latin typeface="Georgia"/>
              <a:cs typeface="Georgia"/>
            </a:endParaRPr>
          </a:p>
          <a:p>
            <a:pPr marL="378460" indent="-274320">
              <a:lnSpc>
                <a:spcPct val="100000"/>
              </a:lnSpc>
              <a:spcBef>
                <a:spcPts val="385"/>
              </a:spcBef>
              <a:buClr>
                <a:srgbClr val="0AD0D9"/>
              </a:buClr>
              <a:buSzPct val="93750"/>
              <a:buFont typeface="Arial"/>
              <a:buChar char=""/>
              <a:tabLst>
                <a:tab pos="378460" algn="l"/>
              </a:tabLst>
            </a:pPr>
            <a:r>
              <a:rPr sz="3200" spc="-300" dirty="0">
                <a:latin typeface="Georgia"/>
                <a:cs typeface="Georgia"/>
              </a:rPr>
              <a:t>Understand the marketplace and customer needs and wants.</a:t>
            </a:r>
            <a:endParaRPr sz="3200" spc="-300">
              <a:latin typeface="Georgia"/>
              <a:cs typeface="Georgia"/>
            </a:endParaRPr>
          </a:p>
          <a:p>
            <a:pPr marL="378460" indent="-274320">
              <a:lnSpc>
                <a:spcPct val="100000"/>
              </a:lnSpc>
              <a:spcBef>
                <a:spcPts val="385"/>
              </a:spcBef>
              <a:buClr>
                <a:srgbClr val="0AD0D9"/>
              </a:buClr>
              <a:buSzPct val="93750"/>
              <a:buFont typeface="Arial"/>
              <a:buChar char=""/>
              <a:tabLst>
                <a:tab pos="378460" algn="l"/>
              </a:tabLst>
            </a:pPr>
            <a:r>
              <a:rPr sz="3200" spc="-300" dirty="0">
                <a:latin typeface="Georgia"/>
                <a:cs typeface="Georgia"/>
              </a:rPr>
              <a:t>Design a customer-driven marketing strategy.</a:t>
            </a:r>
            <a:endParaRPr sz="3200" spc="-300">
              <a:latin typeface="Georgia"/>
              <a:cs typeface="Georgia"/>
            </a:endParaRPr>
          </a:p>
          <a:p>
            <a:pPr marL="378460" indent="-274320">
              <a:lnSpc>
                <a:spcPct val="100000"/>
              </a:lnSpc>
              <a:spcBef>
                <a:spcPts val="385"/>
              </a:spcBef>
              <a:buClr>
                <a:srgbClr val="0AD0D9"/>
              </a:buClr>
              <a:buSzPct val="93750"/>
              <a:buFont typeface="Arial"/>
              <a:buChar char=""/>
              <a:tabLst>
                <a:tab pos="378460" algn="l"/>
              </a:tabLst>
            </a:pPr>
            <a:r>
              <a:rPr sz="3200" spc="-300" dirty="0">
                <a:latin typeface="Georgia"/>
                <a:cs typeface="Georgia"/>
              </a:rPr>
              <a:t>Construct an integrated marketing program that delivers superior value.</a:t>
            </a:r>
            <a:endParaRPr sz="3200" spc="-300">
              <a:latin typeface="Georgia"/>
              <a:cs typeface="Georgia"/>
            </a:endParaRPr>
          </a:p>
          <a:p>
            <a:pPr marL="378460" indent="-274320">
              <a:lnSpc>
                <a:spcPct val="100000"/>
              </a:lnSpc>
              <a:spcBef>
                <a:spcPts val="384"/>
              </a:spcBef>
              <a:buClr>
                <a:srgbClr val="0AD0D9"/>
              </a:buClr>
              <a:buSzPct val="93750"/>
              <a:buFont typeface="Arial"/>
              <a:buChar char=""/>
              <a:tabLst>
                <a:tab pos="378460" algn="l"/>
              </a:tabLst>
            </a:pPr>
            <a:r>
              <a:rPr sz="3200" spc="-300" dirty="0">
                <a:latin typeface="Georgia"/>
                <a:cs typeface="Georgia"/>
              </a:rPr>
              <a:t>Build profitable relationships and create customer delight.</a:t>
            </a:r>
            <a:endParaRPr sz="3200" spc="-300">
              <a:latin typeface="Georgia"/>
              <a:cs typeface="Georgia"/>
            </a:endParaRPr>
          </a:p>
          <a:p>
            <a:pPr marL="378460" indent="-274320">
              <a:lnSpc>
                <a:spcPct val="100000"/>
              </a:lnSpc>
              <a:spcBef>
                <a:spcPts val="385"/>
              </a:spcBef>
              <a:buClr>
                <a:srgbClr val="0AD0D9"/>
              </a:buClr>
              <a:buSzPct val="93750"/>
              <a:buFont typeface="Arial"/>
              <a:buChar char=""/>
              <a:tabLst>
                <a:tab pos="378460" algn="l"/>
              </a:tabLst>
            </a:pPr>
            <a:r>
              <a:rPr sz="3200" spc="-300" dirty="0">
                <a:latin typeface="Georgia"/>
                <a:cs typeface="Georgia"/>
              </a:rPr>
              <a:t>Capture value from customers to create profits and customer quality.</a:t>
            </a:r>
            <a:endParaRPr sz="3200" spc="-300">
              <a:latin typeface="Georgia"/>
              <a:cs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TotalTime>
  <Words>2917</Words>
  <Application>Microsoft Office PowerPoint</Application>
  <PresentationFormat>On-screen Show (4:3)</PresentationFormat>
  <Paragraphs>300</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vt:lpstr>
      <vt:lpstr>Slide 2</vt:lpstr>
      <vt:lpstr>definitions</vt:lpstr>
      <vt:lpstr>Slide 4</vt:lpstr>
      <vt:lpstr>Marketing</vt:lpstr>
      <vt:lpstr>What Is Marketing?</vt:lpstr>
      <vt:lpstr>Marketing Defined</vt:lpstr>
      <vt:lpstr>Slide 8</vt:lpstr>
      <vt:lpstr>Slide 9</vt:lpstr>
      <vt:lpstr>Needs,  Wants, and Demands </vt:lpstr>
      <vt:lpstr>Need/ Want Fulfillment</vt:lpstr>
      <vt:lpstr>Slide 12</vt:lpstr>
      <vt:lpstr>Core Concepts of Marketing</vt:lpstr>
      <vt:lpstr>Nature, scope and importance</vt:lpstr>
      <vt:lpstr>Importance</vt:lpstr>
      <vt:lpstr>Importance</vt:lpstr>
      <vt:lpstr>The role of marketing in economic development</vt:lpstr>
      <vt:lpstr>Concepts of marketing</vt:lpstr>
      <vt:lpstr>Production Concept The philosophy that consumers will favour products that are available  and highly affordable and that management should therefore focus on  improving production and distribution efficiency.</vt:lpstr>
      <vt:lpstr>Product Concept The philosophy that consumers will favour products that offer the most  quality, performance, and innovative features.</vt:lpstr>
      <vt:lpstr>Selling Concept The idea that consumers will not buy enough of the organization’s  products unless the organization undertakes a large – scale selling and  promotion effort.</vt:lpstr>
      <vt:lpstr>Marketing Concept The marketing management philosophy that holds that achieving  organizational goals depends on determining the needs and wants of  target markets and delivering the desired satisfactions more effectively  and efficiently than competitors do.</vt:lpstr>
      <vt:lpstr>Societal Marketing Concept The idea that the organization should determine the needs, wants, and  interests of target markets and deliver the desired satisfactions more  effectively and efficiently than competitors in a way that maintains or  improves the consumer’s and society’s well – being.</vt:lpstr>
      <vt:lpstr>Function of marketing</vt:lpstr>
      <vt:lpstr>Slide 25</vt:lpstr>
      <vt:lpstr>Slide 26</vt:lpstr>
      <vt:lpstr>Slide 27</vt:lpstr>
      <vt:lpstr>Slide 28</vt:lpstr>
      <vt:lpstr>Slide 29</vt:lpstr>
      <vt:lpstr>Slide 30</vt:lpstr>
      <vt:lpstr>What is Marketing Mix?</vt:lpstr>
      <vt:lpstr>The Marketing Mix</vt:lpstr>
      <vt:lpstr>Slide 33</vt:lpstr>
      <vt:lpstr> A product is an item that is built or produced to  satisfy the needs of a certain group of people.  The product can be intangible or tangible as it  can be in the form of services or goods.</vt:lpstr>
      <vt:lpstr>price</vt:lpstr>
      <vt:lpstr>place</vt:lpstr>
      <vt:lpstr>promotion</vt:lpstr>
      <vt:lpstr>Extended marketing mix</vt:lpstr>
      <vt:lpstr>People</vt:lpstr>
      <vt:lpstr>process</vt:lpstr>
      <vt:lpstr>Physical evidence</vt:lpstr>
      <vt:lpstr>The 4Cs marketing model was  developed by Robert F. Lauterborn in  1990. It is a modification of the 4Ps  model. It is not a basic part of the marketing mix definition, but  rather an extension.</vt:lpstr>
      <vt:lpstr>Slide 43</vt:lpstr>
      <vt:lpstr>Slide 44</vt:lpstr>
      <vt:lpstr>Classifications of Consumer  Products/Services</vt:lpstr>
      <vt:lpstr>Classifications of Consumer Products/Services</vt:lpstr>
      <vt:lpstr>Classifications of Consumer Products/Services</vt:lpstr>
      <vt:lpstr>Slide 48</vt:lpstr>
      <vt:lpstr>Classifications of Consumer Products/Services</vt:lpstr>
      <vt:lpstr>SALES - DEFINITION</vt:lpstr>
      <vt:lpstr>STEPS IN SELLING PROCESS</vt:lpstr>
      <vt:lpstr>1) PROSPECTING</vt:lpstr>
      <vt:lpstr>2) PRE-APPROACH</vt:lpstr>
      <vt:lpstr>3) APPROACH</vt:lpstr>
      <vt:lpstr>4) PRESENTATION AND DEMONSTRATION</vt:lpstr>
      <vt:lpstr>CONT:-</vt:lpstr>
      <vt:lpstr>5) MEETING OR HANDLING OBJECTIONS</vt:lpstr>
      <vt:lpstr>6) CLOSING THE SALES</vt:lpstr>
      <vt:lpstr>7) FOLLOW - UP</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cp:lastModifiedBy>ADMIN</cp:lastModifiedBy>
  <cp:revision>13</cp:revision>
  <dcterms:created xsi:type="dcterms:W3CDTF">2023-01-23T05:48:22Z</dcterms:created>
  <dcterms:modified xsi:type="dcterms:W3CDTF">2023-12-01T01:56:28Z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2017-02-16T00:00:00Z</vt:filetime>
  </property>
  <property fmtid="{D5CDD505-2E9C-101B-9397-08002B2CF9AE}" pid="3" name="Creator">
    <vt:lpwstr>Microsoft® PowerPoint® 2013</vt:lpwstr>
  </property>
  <property fmtid="{D5CDD505-2E9C-101B-9397-08002B2CF9AE}" pid="4" name="LastSaved">
    <vt:filetime>2023-01-23T00:00:00Z</vt:filetime>
  </property>
</Properties>
</file>